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9" r:id="rId3"/>
    <p:sldId id="258" r:id="rId4"/>
    <p:sldId id="263" r:id="rId5"/>
    <p:sldId id="281" r:id="rId6"/>
    <p:sldId id="302" r:id="rId7"/>
    <p:sldId id="285" r:id="rId8"/>
    <p:sldId id="289" r:id="rId9"/>
    <p:sldId id="290" r:id="rId10"/>
    <p:sldId id="291" r:id="rId11"/>
    <p:sldId id="292" r:id="rId12"/>
    <p:sldId id="293" r:id="rId13"/>
    <p:sldId id="295" r:id="rId14"/>
    <p:sldId id="296" r:id="rId15"/>
    <p:sldId id="297" r:id="rId16"/>
    <p:sldId id="298" r:id="rId17"/>
    <p:sldId id="301" r:id="rId18"/>
    <p:sldId id="299" r:id="rId19"/>
    <p:sldId id="300" r:id="rId20"/>
    <p:sldId id="266" r:id="rId21"/>
    <p:sldId id="286" r:id="rId22"/>
    <p:sldId id="303" r:id="rId23"/>
    <p:sldId id="294" r:id="rId24"/>
    <p:sldId id="270" r:id="rId25"/>
    <p:sldId id="271" r:id="rId26"/>
    <p:sldId id="283" r:id="rId27"/>
    <p:sldId id="273" r:id="rId28"/>
    <p:sldId id="278" r:id="rId29"/>
    <p:sldId id="27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ACF"/>
    <a:srgbClr val="FFFFFF"/>
    <a:srgbClr val="E94543"/>
    <a:srgbClr val="404040"/>
    <a:srgbClr val="FEB100"/>
    <a:srgbClr val="7F7F7F"/>
    <a:srgbClr val="E14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9110" autoAdjust="0"/>
  </p:normalViewPr>
  <p:slideViewPr>
    <p:cSldViewPr snapToGrid="0">
      <p:cViewPr varScale="1">
        <p:scale>
          <a:sx n="77" d="100"/>
          <a:sy n="77" d="100"/>
        </p:scale>
        <p:origin x="103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76243-1028-4EDD-A5BD-06CE75BCE02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A7397-C56C-4073-9B39-06DC2504F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189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? </a:t>
            </a:r>
            <a:r>
              <a:rPr lang="ko-KR" altLang="en-US" dirty="0"/>
              <a:t>팀 라스트댄스의 </a:t>
            </a:r>
            <a:r>
              <a:rPr lang="ko-KR" altLang="en-US" dirty="0" err="1"/>
              <a:t>임근웅입니다</a:t>
            </a:r>
            <a:r>
              <a:rPr lang="en-US" altLang="ko-KR" dirty="0"/>
              <a:t>. </a:t>
            </a:r>
            <a:r>
              <a:rPr lang="ko-KR" altLang="en-US" dirty="0"/>
              <a:t>지금부터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31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</a:t>
            </a:r>
            <a:r>
              <a:rPr lang="ko-KR" altLang="en-US" b="0" dirty="0" smtClean="0"/>
              <a:t>그래프는 </a:t>
            </a:r>
            <a:r>
              <a:rPr lang="ko-KR" altLang="en-US" b="0" dirty="0" err="1" smtClean="0"/>
              <a:t>나이대별</a:t>
            </a:r>
            <a:r>
              <a:rPr lang="ko-KR" altLang="en-US" b="0" baseline="0" dirty="0" smtClean="0"/>
              <a:t> </a:t>
            </a:r>
            <a:r>
              <a:rPr lang="ko-KR" altLang="en-US" b="0" baseline="0" dirty="0" err="1" smtClean="0"/>
              <a:t>이동여부를</a:t>
            </a:r>
            <a:r>
              <a:rPr lang="ko-KR" altLang="en-US" b="0" baseline="0" dirty="0" smtClean="0"/>
              <a:t> 나타낸 그래프 입니다</a:t>
            </a:r>
            <a:r>
              <a:rPr lang="en-US" altLang="ko-KR" b="0" baseline="0" dirty="0" smtClean="0"/>
              <a:t>.  </a:t>
            </a:r>
            <a:r>
              <a:rPr lang="ko-KR" altLang="en-US" b="0" baseline="0" dirty="0" err="1" smtClean="0"/>
              <a:t>나이대별</a:t>
            </a:r>
            <a:r>
              <a:rPr lang="ko-KR" altLang="en-US" b="0" baseline="0" dirty="0" smtClean="0"/>
              <a:t> </a:t>
            </a:r>
            <a:r>
              <a:rPr lang="ko-KR" altLang="en-US" b="0" baseline="0" dirty="0" err="1" smtClean="0"/>
              <a:t>같은경우에는</a:t>
            </a:r>
            <a:r>
              <a:rPr lang="ko-KR" altLang="en-US" b="0" baseline="0" dirty="0" smtClean="0"/>
              <a:t> 범위가 너무 넓어 범주형 데이터로 변경 후 범주 별 생존율을 구하였습니다</a:t>
            </a:r>
            <a:endParaRPr lang="en-US" altLang="ko-KR" b="0" baseline="0" dirty="0" smtClean="0"/>
          </a:p>
          <a:p>
            <a:r>
              <a:rPr lang="ko-KR" altLang="en-US" b="0" baseline="0" dirty="0" smtClean="0"/>
              <a:t>표를 보시면  </a:t>
            </a:r>
            <a:r>
              <a:rPr lang="en-US" altLang="ko-KR" b="0" baseline="0" dirty="0" smtClean="0"/>
              <a:t>0</a:t>
            </a:r>
            <a:r>
              <a:rPr lang="ko-KR" altLang="en-US" b="0" baseline="0" dirty="0" smtClean="0"/>
              <a:t>살에서 </a:t>
            </a:r>
            <a:r>
              <a:rPr lang="en-US" altLang="ko-KR" b="0" baseline="0" dirty="0" smtClean="0"/>
              <a:t>18</a:t>
            </a:r>
            <a:r>
              <a:rPr lang="ko-KR" altLang="en-US" b="0" baseline="0" dirty="0" smtClean="0"/>
              <a:t>살 사이 승객들의 이동율이 높은걸 알 수 있습니다</a:t>
            </a:r>
            <a:r>
              <a:rPr lang="en-US" altLang="ko-KR" b="0" baseline="0" dirty="0" smtClean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183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테이블은 각 속성별 상관관계를 나타낸 테이블 입니다</a:t>
            </a:r>
            <a:r>
              <a:rPr lang="en-US" altLang="ko-KR" dirty="0"/>
              <a:t>. </a:t>
            </a:r>
            <a:r>
              <a:rPr lang="ko-KR" altLang="en-US" dirty="0"/>
              <a:t>상관분석은 두 </a:t>
            </a:r>
            <a:r>
              <a:rPr lang="ko-KR" altLang="en-US" dirty="0" err="1"/>
              <a:t>변수간에</a:t>
            </a:r>
            <a:r>
              <a:rPr lang="ko-KR" altLang="en-US" dirty="0"/>
              <a:t> 어떤 선형적 또는 비선형적 관계를 갖고 있는지를 분석하는 방법입니다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속성끼리</a:t>
            </a:r>
            <a:r>
              <a:rPr lang="ko-KR" altLang="en-US" dirty="0" smtClean="0"/>
              <a:t> 미치는 </a:t>
            </a:r>
            <a:r>
              <a:rPr lang="ko-KR" altLang="en-US" dirty="0" smtClean="0"/>
              <a:t>영향을 </a:t>
            </a:r>
            <a:r>
              <a:rPr lang="ko-KR" altLang="en-US" dirty="0" smtClean="0"/>
              <a:t>나타낸 표라고 </a:t>
            </a:r>
            <a:r>
              <a:rPr lang="ko-KR" altLang="en-US" dirty="0" err="1" smtClean="0"/>
              <a:t>할수있습니다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647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왼쪽 테이블은 훈련 데이터의 정보 내용이며</a:t>
            </a:r>
            <a:r>
              <a:rPr lang="en-US" altLang="ko-KR" dirty="0"/>
              <a:t>, </a:t>
            </a:r>
            <a:r>
              <a:rPr lang="ko-KR" altLang="en-US" dirty="0"/>
              <a:t>오른쪽은 속성별 </a:t>
            </a:r>
            <a:r>
              <a:rPr lang="en-US" altLang="ko-KR" dirty="0"/>
              <a:t>NULL</a:t>
            </a:r>
            <a:r>
              <a:rPr lang="ko-KR" altLang="en-US" dirty="0"/>
              <a:t>값의 수입니다</a:t>
            </a:r>
            <a:r>
              <a:rPr lang="en-US" altLang="ko-KR" dirty="0"/>
              <a:t>. </a:t>
            </a:r>
            <a:r>
              <a:rPr lang="ko-KR" altLang="en-US" dirty="0"/>
              <a:t>앞서 보여드린 분류 그래프들의 최종 목적은 속성들 간의 상호 미치는 영향들을 파악하고 어떤 속성에 따라 어떻게 분류 하여 </a:t>
            </a:r>
            <a:r>
              <a:rPr lang="en-US" altLang="ko-KR" dirty="0"/>
              <a:t>NULL</a:t>
            </a:r>
            <a:r>
              <a:rPr lang="ko-KR" altLang="en-US" dirty="0"/>
              <a:t>값을 채워 </a:t>
            </a:r>
            <a:r>
              <a:rPr lang="ko-KR" altLang="en-US" dirty="0" err="1"/>
              <a:t>나가는데에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98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데이터 정제 즉</a:t>
            </a:r>
            <a:r>
              <a:rPr lang="en-US" altLang="ko-KR" dirty="0"/>
              <a:t>, Feature Engineering</a:t>
            </a:r>
            <a:r>
              <a:rPr lang="ko-KR" altLang="en-US" dirty="0"/>
              <a:t>의 과정에는 몇 가지가 있는데</a:t>
            </a:r>
            <a:r>
              <a:rPr lang="en-US" altLang="ko-KR" dirty="0"/>
              <a:t>, </a:t>
            </a:r>
            <a:r>
              <a:rPr lang="ko-KR" altLang="en-US" dirty="0"/>
              <a:t>그 중에는 </a:t>
            </a:r>
            <a:r>
              <a:rPr lang="en-US" altLang="ko-KR" dirty="0"/>
              <a:t>NULL</a:t>
            </a:r>
            <a:r>
              <a:rPr lang="ko-KR" altLang="en-US" dirty="0"/>
              <a:t>값을 채우는 작업을 저희는 먼저 했습니다</a:t>
            </a:r>
            <a:r>
              <a:rPr lang="en-US" altLang="ko-KR" dirty="0"/>
              <a:t>. </a:t>
            </a:r>
            <a:r>
              <a:rPr lang="ko-KR" altLang="en-US" dirty="0"/>
              <a:t>그리하여 저희가 찾아본 바로는 속성의 가운데 값이나 </a:t>
            </a:r>
            <a:r>
              <a:rPr lang="ko-KR" altLang="en-US" dirty="0" err="1"/>
              <a:t>최빈값으로</a:t>
            </a:r>
            <a:r>
              <a:rPr lang="ko-KR" altLang="en-US" dirty="0"/>
              <a:t> </a:t>
            </a:r>
            <a:r>
              <a:rPr lang="en-US" altLang="ko-KR" dirty="0"/>
              <a:t>NULL</a:t>
            </a:r>
            <a:r>
              <a:rPr lang="ko-KR" altLang="en-US" dirty="0"/>
              <a:t>값을 채워도 되지만 더욱 더 근거 있는 값으로 </a:t>
            </a:r>
            <a:r>
              <a:rPr lang="en-US" altLang="ko-KR" dirty="0"/>
              <a:t>NULL</a:t>
            </a:r>
            <a:r>
              <a:rPr lang="ko-KR" altLang="en-US" dirty="0"/>
              <a:t>값을 채워가야 더 확실한 결과를 도출해낼 수 있습니다</a:t>
            </a:r>
            <a:r>
              <a:rPr lang="en-US" altLang="ko-KR" dirty="0"/>
              <a:t>. </a:t>
            </a:r>
            <a:r>
              <a:rPr lang="ko-KR" altLang="en-US" dirty="0"/>
              <a:t>더 이해하기 쉽게 설명하면</a:t>
            </a:r>
            <a:r>
              <a:rPr lang="en-US" altLang="ko-KR" dirty="0"/>
              <a:t>, </a:t>
            </a:r>
            <a:r>
              <a:rPr lang="ko-KR" altLang="en-US" dirty="0"/>
              <a:t>승객번호의 앞</a:t>
            </a:r>
            <a:r>
              <a:rPr lang="en-US" altLang="ko-KR" dirty="0"/>
              <a:t>4</a:t>
            </a:r>
            <a:r>
              <a:rPr lang="ko-KR" altLang="en-US" dirty="0"/>
              <a:t>자리가 같을 경우 동행자일 확률이 높고</a:t>
            </a:r>
            <a:r>
              <a:rPr lang="en-US" altLang="ko-KR" dirty="0"/>
              <a:t>. </a:t>
            </a:r>
            <a:r>
              <a:rPr lang="ko-KR" altLang="en-US" dirty="0"/>
              <a:t>동행자일 경우 성이 같을 경우가 많고</a:t>
            </a:r>
            <a:r>
              <a:rPr lang="en-US" altLang="ko-KR" dirty="0"/>
              <a:t>, </a:t>
            </a:r>
            <a:r>
              <a:rPr lang="ko-KR" altLang="en-US" dirty="0"/>
              <a:t>그럴 경우 목적지가 같을 확률이 더 높기 때문에 그 데이터에 맞춰 </a:t>
            </a:r>
            <a:r>
              <a:rPr lang="ko-KR" altLang="en-US" dirty="0" err="1"/>
              <a:t>근거있는</a:t>
            </a:r>
            <a:r>
              <a:rPr lang="ko-KR" altLang="en-US" dirty="0"/>
              <a:t> 데이터로 </a:t>
            </a:r>
            <a:r>
              <a:rPr lang="en-US" altLang="ko-KR" dirty="0"/>
              <a:t>NULL</a:t>
            </a:r>
            <a:r>
              <a:rPr lang="ko-KR" altLang="en-US" dirty="0"/>
              <a:t>값을 채울 수 있습니다</a:t>
            </a:r>
            <a:r>
              <a:rPr lang="en-US" altLang="ko-KR" dirty="0"/>
              <a:t>. </a:t>
            </a:r>
            <a:r>
              <a:rPr lang="ko-KR" altLang="en-US" dirty="0"/>
              <a:t>이 논리에 따라 위 코드를 작성했습니다</a:t>
            </a:r>
            <a:r>
              <a:rPr lang="en-US" altLang="ko-KR" dirty="0"/>
              <a:t>. </a:t>
            </a:r>
            <a:r>
              <a:rPr lang="ko-KR" altLang="en-US" dirty="0"/>
              <a:t>위 코드는 성을 기준으로 출신지와 목적지 등의 </a:t>
            </a:r>
            <a:r>
              <a:rPr lang="en-US" altLang="ko-KR" dirty="0"/>
              <a:t>NULL</a:t>
            </a:r>
            <a:r>
              <a:rPr lang="ko-KR" altLang="en-US" dirty="0"/>
              <a:t>값을 채운 코드입니다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50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방금 전 상황과 같이 좀 더 근거가 있을 수 있는 경우가 아닌 경우들이 있습니다</a:t>
            </a:r>
            <a:r>
              <a:rPr lang="en-US" altLang="ko-KR" dirty="0"/>
              <a:t>. </a:t>
            </a:r>
            <a:r>
              <a:rPr lang="ko-KR" altLang="en-US" dirty="0"/>
              <a:t>위의 경우는 다른 속성들과 관련이 높지 않은 독립성이 높은 속성입니다</a:t>
            </a:r>
            <a:r>
              <a:rPr lang="en-US" altLang="ko-KR" dirty="0"/>
              <a:t>. </a:t>
            </a:r>
            <a:r>
              <a:rPr lang="ko-KR" altLang="en-US" dirty="0"/>
              <a:t>그럴 경우 </a:t>
            </a:r>
            <a:r>
              <a:rPr lang="ko-KR" altLang="en-US" dirty="0" err="1"/>
              <a:t>아까와</a:t>
            </a:r>
            <a:r>
              <a:rPr lang="ko-KR" altLang="en-US" dirty="0"/>
              <a:t> 말했듯이 </a:t>
            </a:r>
            <a:r>
              <a:rPr lang="ko-KR" altLang="en-US" dirty="0" err="1"/>
              <a:t>최빈값</a:t>
            </a:r>
            <a:r>
              <a:rPr lang="ko-KR" altLang="en-US" dirty="0"/>
              <a:t> 혹은 평균값으로 </a:t>
            </a:r>
            <a:r>
              <a:rPr lang="en-US" altLang="ko-KR" dirty="0"/>
              <a:t>NULL</a:t>
            </a:r>
            <a:r>
              <a:rPr lang="ko-KR" altLang="en-US" dirty="0"/>
              <a:t>값을 대체하였습니다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256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코드는 데이터 타입을 획일화한 코드입니다</a:t>
            </a:r>
            <a:r>
              <a:rPr lang="en-US" altLang="ko-KR" dirty="0"/>
              <a:t>. </a:t>
            </a:r>
            <a:r>
              <a:rPr lang="ko-KR" altLang="en-US" dirty="0"/>
              <a:t>위의 과정이 왜 필요한지 추가 설명을 드리자면</a:t>
            </a:r>
            <a:r>
              <a:rPr lang="en-US" altLang="ko-KR" dirty="0"/>
              <a:t>, </a:t>
            </a:r>
            <a:r>
              <a:rPr lang="ko-KR" altLang="en-US" dirty="0"/>
              <a:t>속성별로 데이터 타입이 다르고</a:t>
            </a:r>
            <a:r>
              <a:rPr lang="en-US" altLang="ko-KR" dirty="0"/>
              <a:t>, </a:t>
            </a:r>
            <a:r>
              <a:rPr lang="ko-KR" altLang="en-US" dirty="0"/>
              <a:t>기계는</a:t>
            </a:r>
            <a:r>
              <a:rPr lang="en-US" altLang="ko-KR" dirty="0"/>
              <a:t> </a:t>
            </a:r>
            <a:r>
              <a:rPr lang="ko-KR" altLang="en-US" dirty="0"/>
              <a:t>글자타입</a:t>
            </a:r>
            <a:r>
              <a:rPr lang="en-US" altLang="ko-KR" dirty="0"/>
              <a:t> </a:t>
            </a:r>
            <a:r>
              <a:rPr lang="ko-KR" altLang="en-US" dirty="0"/>
              <a:t>보다는 숫자타입이 더 이해하기가 쉽고</a:t>
            </a:r>
            <a:r>
              <a:rPr lang="en-US" altLang="ko-KR" dirty="0"/>
              <a:t>, Classifier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알고리즘들은 숫자타입을 사용하기 때문에</a:t>
            </a:r>
            <a:r>
              <a:rPr lang="en-US" altLang="ko-KR" dirty="0"/>
              <a:t>, </a:t>
            </a:r>
            <a:r>
              <a:rPr lang="ko-KR" altLang="en-US" dirty="0"/>
              <a:t>데이터타입을 숫자타입으로 획일화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68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나이처럼 범위가 넓은 데이터들은 범주형 데이터를 사용하여 데이터의 세분화를 더 줄여야 합니다</a:t>
            </a:r>
            <a:r>
              <a:rPr lang="en-US" altLang="ko-KR" dirty="0"/>
              <a:t>. </a:t>
            </a:r>
            <a:r>
              <a:rPr lang="ko-KR" altLang="en-US" dirty="0"/>
              <a:t>해서 위 코드는</a:t>
            </a:r>
            <a:r>
              <a:rPr lang="en-US" altLang="ko-KR" dirty="0"/>
              <a:t>, </a:t>
            </a:r>
            <a:r>
              <a:rPr lang="ko-KR" altLang="en-US" dirty="0"/>
              <a:t>해당 데이터를 범주형 데이터로 바꾼 후</a:t>
            </a:r>
            <a:r>
              <a:rPr lang="en-US" altLang="ko-KR" dirty="0"/>
              <a:t>, </a:t>
            </a:r>
            <a:r>
              <a:rPr lang="ko-KR" altLang="en-US" dirty="0"/>
              <a:t>해당 범주를 이용하여 숫자타입으로 정제한 코드입니다</a:t>
            </a:r>
            <a:r>
              <a:rPr lang="en-US" altLang="ko-KR" dirty="0"/>
              <a:t>. </a:t>
            </a:r>
            <a:r>
              <a:rPr lang="ko-KR" altLang="en-US" dirty="0"/>
              <a:t>조금 더 </a:t>
            </a:r>
            <a:r>
              <a:rPr lang="ko-KR" altLang="en-US" dirty="0" smtClean="0"/>
              <a:t>자세히 </a:t>
            </a:r>
            <a:r>
              <a:rPr lang="ko-KR" altLang="en-US" dirty="0" err="1" smtClean="0"/>
              <a:t>말씀드리자면</a:t>
            </a:r>
            <a:r>
              <a:rPr lang="en-US" altLang="ko-KR" dirty="0"/>
              <a:t>, 0</a:t>
            </a:r>
            <a:r>
              <a:rPr lang="ko-KR" altLang="en-US" dirty="0"/>
              <a:t>살부터 </a:t>
            </a:r>
            <a:r>
              <a:rPr lang="en-US" altLang="ko-KR" dirty="0"/>
              <a:t>18</a:t>
            </a:r>
            <a:r>
              <a:rPr lang="ko-KR" altLang="en-US" dirty="0"/>
              <a:t>살까지</a:t>
            </a:r>
            <a:r>
              <a:rPr lang="en-US" altLang="ko-KR" dirty="0"/>
              <a:t>0, 19</a:t>
            </a:r>
            <a:r>
              <a:rPr lang="ko-KR" altLang="en-US" dirty="0"/>
              <a:t>살부터 </a:t>
            </a:r>
            <a:r>
              <a:rPr lang="en-US" altLang="ko-KR" dirty="0"/>
              <a:t>24</a:t>
            </a:r>
            <a:r>
              <a:rPr lang="ko-KR" altLang="en-US" dirty="0"/>
              <a:t>살까지 </a:t>
            </a:r>
            <a:r>
              <a:rPr lang="en-US" altLang="ko-KR" dirty="0"/>
              <a:t>1, </a:t>
            </a:r>
            <a:r>
              <a:rPr lang="ko-KR" altLang="en-US" dirty="0"/>
              <a:t>이런 식으로 데이터 분류를 조금 더 간단하게 한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593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표는 데이터 정제가 끝나고 난 데이터셋의 모습입니다</a:t>
            </a:r>
            <a:r>
              <a:rPr lang="en-US" altLang="ko-KR" dirty="0"/>
              <a:t>. </a:t>
            </a:r>
            <a:r>
              <a:rPr lang="ko-KR" altLang="en-US" dirty="0"/>
              <a:t>오른쪽 표는 </a:t>
            </a:r>
            <a:r>
              <a:rPr lang="en-US" altLang="ko-KR" dirty="0"/>
              <a:t>NULL</a:t>
            </a:r>
            <a:r>
              <a:rPr lang="ko-KR" altLang="en-US" dirty="0"/>
              <a:t>값이 없이 모든 데이터셋이 다 채워졌다는 것을 </a:t>
            </a:r>
            <a:r>
              <a:rPr lang="ko-KR" altLang="en-US" dirty="0" err="1"/>
              <a:t>나타내주는</a:t>
            </a:r>
            <a:r>
              <a:rPr lang="ko-KR" altLang="en-US" dirty="0"/>
              <a:t> 표입니다</a:t>
            </a:r>
            <a:r>
              <a:rPr lang="en-US" altLang="ko-KR" dirty="0"/>
              <a:t>. </a:t>
            </a:r>
            <a:r>
              <a:rPr lang="ko-KR" altLang="en-US" dirty="0"/>
              <a:t>이 두 표를 </a:t>
            </a:r>
            <a:r>
              <a:rPr lang="ko-KR" altLang="en-US" dirty="0" err="1"/>
              <a:t>완성시킴으로서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알고리즘을 사용하기 적합한 상태로 만들었다고 말씀드릴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648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알고리즘은 </a:t>
            </a:r>
            <a:r>
              <a:rPr lang="en-US" altLang="ko-KR" dirty="0"/>
              <a:t>(random forest, decision tree, </a:t>
            </a:r>
            <a:r>
              <a:rPr lang="en-US" altLang="ko-KR" dirty="0" err="1"/>
              <a:t>knn</a:t>
            </a:r>
            <a:r>
              <a:rPr lang="en-US" altLang="ko-KR" dirty="0"/>
              <a:t>, support vector machines, logistic regression) </a:t>
            </a:r>
            <a:r>
              <a:rPr lang="ko-KR" altLang="en-US" dirty="0"/>
              <a:t>등이 있습니다</a:t>
            </a:r>
            <a:r>
              <a:rPr lang="en-US" altLang="ko-KR" dirty="0"/>
              <a:t>. </a:t>
            </a:r>
            <a:r>
              <a:rPr lang="ko-KR" altLang="en-US" dirty="0"/>
              <a:t>오른쪽 표는 정확도 순서대로 정렬된 알고리즘들의 순서입니다</a:t>
            </a:r>
            <a:r>
              <a:rPr lang="en-US" altLang="ko-KR" dirty="0"/>
              <a:t>.  Random forest , decision tree</a:t>
            </a:r>
            <a:r>
              <a:rPr lang="ko-KR" altLang="en-US" dirty="0"/>
              <a:t>가 </a:t>
            </a:r>
            <a:r>
              <a:rPr lang="en-US" altLang="ko-KR" dirty="0"/>
              <a:t>99.34</a:t>
            </a:r>
            <a:r>
              <a:rPr lang="ko-KR" altLang="en-US" dirty="0"/>
              <a:t>로 가장 높은 정확도가 나왔고</a:t>
            </a:r>
            <a:r>
              <a:rPr lang="en-US" altLang="ko-KR" dirty="0"/>
              <a:t>, </a:t>
            </a:r>
            <a:r>
              <a:rPr lang="ko-KR" altLang="en-US" dirty="0" err="1"/>
              <a:t>그다음은</a:t>
            </a:r>
            <a:r>
              <a:rPr lang="ko-KR" altLang="en-US" dirty="0"/>
              <a:t> </a:t>
            </a:r>
            <a:r>
              <a:rPr lang="en-US" altLang="ko-KR" dirty="0" err="1"/>
              <a:t>knn</a:t>
            </a:r>
            <a:r>
              <a:rPr lang="en-US" altLang="ko-KR" dirty="0"/>
              <a:t>, support vector machines </a:t>
            </a:r>
            <a:r>
              <a:rPr lang="ko-KR" altLang="en-US" dirty="0"/>
              <a:t>의 순으로 정확도가 나왔습니다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6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방금 보신 정확도로 나열한 각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 별로 </a:t>
            </a:r>
            <a:r>
              <a:rPr lang="ko-KR" altLang="en-US" dirty="0" err="1"/>
              <a:t>케글에</a:t>
            </a:r>
            <a:r>
              <a:rPr lang="ko-KR" altLang="en-US" dirty="0"/>
              <a:t> 제출해서 나온 </a:t>
            </a:r>
            <a:r>
              <a:rPr lang="ko-KR" altLang="en-US" dirty="0" err="1"/>
              <a:t>케글점수입니다</a:t>
            </a:r>
            <a:r>
              <a:rPr lang="en-US" altLang="ko-KR" dirty="0"/>
              <a:t>. </a:t>
            </a:r>
            <a:r>
              <a:rPr lang="ko-KR" altLang="en-US" dirty="0"/>
              <a:t>보시면 방금 전에 보신 정확도가 높다고 해서 높은 점수를 </a:t>
            </a:r>
            <a:r>
              <a:rPr lang="ko-KR" altLang="en-US" dirty="0" err="1"/>
              <a:t>받는것은</a:t>
            </a:r>
            <a:r>
              <a:rPr lang="ko-KR" altLang="en-US" dirty="0"/>
              <a:t> 아니었습니다</a:t>
            </a:r>
            <a:r>
              <a:rPr lang="en-US" altLang="ko-KR" dirty="0"/>
              <a:t>. </a:t>
            </a:r>
            <a:r>
              <a:rPr lang="ko-KR" altLang="en-US" dirty="0"/>
              <a:t>정확도가 낮다고 해서 더 낮은 점수가 </a:t>
            </a:r>
            <a:r>
              <a:rPr lang="ko-KR" altLang="en-US" dirty="0" err="1"/>
              <a:t>나오는것도</a:t>
            </a:r>
            <a:r>
              <a:rPr lang="ko-KR" altLang="en-US" dirty="0"/>
              <a:t> 아니었습니다</a:t>
            </a:r>
            <a:r>
              <a:rPr lang="en-US" altLang="ko-KR" dirty="0"/>
              <a:t>. </a:t>
            </a:r>
            <a:r>
              <a:rPr lang="ko-KR" altLang="en-US" dirty="0"/>
              <a:t>그 이유에 대해서 찾아본 결과</a:t>
            </a:r>
            <a:r>
              <a:rPr lang="en-US" altLang="ko-KR" dirty="0"/>
              <a:t>, </a:t>
            </a:r>
            <a:r>
              <a:rPr lang="ko-KR" altLang="en-US" dirty="0" err="1"/>
              <a:t>오버피팅의</a:t>
            </a:r>
            <a:r>
              <a:rPr lang="ko-KR" altLang="en-US" dirty="0"/>
              <a:t> 이유로 그러한 결과가 나타났다는 것을 알 수 있었습니다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오버피팅이란</a:t>
            </a:r>
            <a:r>
              <a:rPr lang="en-US" altLang="ko-KR" dirty="0"/>
              <a:t>, </a:t>
            </a:r>
            <a:r>
              <a:rPr lang="ko-KR" altLang="en-US" dirty="0"/>
              <a:t>너무 세밀하게 학습 데이터 하나하나를 다 설명하려고 </a:t>
            </a:r>
            <a:r>
              <a:rPr lang="ko-KR" altLang="en-US" dirty="0" err="1"/>
              <a:t>하다보니</a:t>
            </a:r>
            <a:r>
              <a:rPr lang="ko-KR" altLang="en-US" dirty="0"/>
              <a:t> 정작 중요한 패턴을 설명할 수 없게 되는 현상입니다</a:t>
            </a:r>
            <a:r>
              <a:rPr lang="en-US" altLang="ko-KR" dirty="0"/>
              <a:t>. </a:t>
            </a:r>
            <a:r>
              <a:rPr lang="ko-KR" altLang="en-US" dirty="0"/>
              <a:t>그렇기 때문에</a:t>
            </a:r>
            <a:r>
              <a:rPr lang="en-US" altLang="ko-KR" dirty="0"/>
              <a:t>, </a:t>
            </a:r>
            <a:r>
              <a:rPr lang="ko-KR" altLang="en-US" dirty="0"/>
              <a:t>분류 정확도가 높다고 해서 </a:t>
            </a:r>
            <a:r>
              <a:rPr lang="ko-KR" altLang="en-US" dirty="0" err="1"/>
              <a:t>케글에서의</a:t>
            </a:r>
            <a:r>
              <a:rPr lang="ko-KR" altLang="en-US" dirty="0"/>
              <a:t> 정확도가 높은 건 아니었습니다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7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206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캐글에서</a:t>
            </a:r>
            <a:r>
              <a:rPr lang="ko-KR" altLang="en-US" dirty="0"/>
              <a:t> 제공하는 노트북이라는 코드작업도구와 데이터를 사용하여 작업을 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72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웹을 통해 서버에 접속하여 데이터를 전송하면</a:t>
            </a:r>
            <a:r>
              <a:rPr lang="ko-KR" altLang="en-US" baseline="0" dirty="0" smtClean="0"/>
              <a:t> 그 데이터를 데이터베이스 저장 후 그 데이터를 학습된 </a:t>
            </a:r>
            <a:r>
              <a:rPr lang="ko-KR" altLang="en-US" baseline="0" dirty="0" err="1" smtClean="0"/>
              <a:t>예측기로</a:t>
            </a:r>
            <a:r>
              <a:rPr lang="ko-KR" altLang="en-US" baseline="0" dirty="0" smtClean="0"/>
              <a:t> 분석해서 결과를 페이지에 출력합니다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흐름도는 프로젝트를 시각적인요소로 표현하기 위해서 팀원들과 </a:t>
            </a:r>
            <a:r>
              <a:rPr lang="ko-KR" altLang="en-US" baseline="0" dirty="0" err="1" smtClean="0"/>
              <a:t>상의후</a:t>
            </a:r>
            <a:r>
              <a:rPr lang="ko-KR" altLang="en-US" baseline="0" dirty="0" smtClean="0"/>
              <a:t> 추가 제작한 웹사이트입니다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70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캐글</a:t>
            </a:r>
            <a:r>
              <a:rPr lang="ko-KR" altLang="en-US" dirty="0"/>
              <a:t> 노트북은 주피터 노트북 형식과 유사하고 코딩에 사용되는 라이브러리를 별도로 설치 할 필요가 없어 편리합니다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케글안에서</a:t>
            </a:r>
            <a:r>
              <a:rPr lang="ko-KR" altLang="en-US" dirty="0"/>
              <a:t> 팀원을 추가해서 코드를 </a:t>
            </a:r>
            <a:r>
              <a:rPr lang="ko-KR" altLang="en-US" dirty="0" err="1"/>
              <a:t>공유할수</a:t>
            </a:r>
            <a:r>
              <a:rPr lang="ko-KR" altLang="en-US" dirty="0"/>
              <a:t> 있고</a:t>
            </a:r>
            <a:r>
              <a:rPr lang="en-US" altLang="ko-KR" dirty="0"/>
              <a:t>, </a:t>
            </a:r>
            <a:r>
              <a:rPr lang="ko-KR" altLang="en-US" dirty="0"/>
              <a:t>추가적으로 </a:t>
            </a:r>
            <a:r>
              <a:rPr lang="ko-KR" altLang="en-US" dirty="0" err="1"/>
              <a:t>깃허브를</a:t>
            </a:r>
            <a:r>
              <a:rPr lang="ko-KR" altLang="en-US" dirty="0"/>
              <a:t> 이용해서 협업을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87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438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팀장 </a:t>
            </a:r>
            <a:r>
              <a:rPr lang="ko-KR" altLang="en-US" dirty="0" smtClean="0"/>
              <a:t>최현 </a:t>
            </a:r>
            <a:r>
              <a:rPr lang="ko-KR" altLang="en-US" dirty="0" err="1" smtClean="0"/>
              <a:t>프론트앤드</a:t>
            </a:r>
            <a:r>
              <a:rPr lang="ko-KR" altLang="en-US" dirty="0" smtClean="0"/>
              <a:t> 및 서버를 </a:t>
            </a:r>
            <a:r>
              <a:rPr lang="ko-KR" altLang="en-US" dirty="0"/>
              <a:t>담당하였습니다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팀원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최원석 </a:t>
            </a:r>
            <a:r>
              <a:rPr lang="ko-KR" altLang="en-US" dirty="0" err="1" smtClean="0"/>
              <a:t>백앤드</a:t>
            </a:r>
            <a:r>
              <a:rPr lang="ko-KR" altLang="en-US" dirty="0" smtClean="0"/>
              <a:t> 및 데이터 분석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정제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담당하였습니다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10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부팀장</a:t>
            </a:r>
            <a:r>
              <a:rPr lang="ko-KR" altLang="en-US" dirty="0" smtClean="0"/>
              <a:t> 박찬석  </a:t>
            </a:r>
            <a:r>
              <a:rPr lang="ko-KR" altLang="en-US" dirty="0" err="1" smtClean="0"/>
              <a:t>프론트앤드</a:t>
            </a:r>
            <a:r>
              <a:rPr lang="ko-KR" altLang="en-US" dirty="0" smtClean="0"/>
              <a:t> 및 서버를 담당하였습니다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팀원 </a:t>
            </a:r>
            <a:r>
              <a:rPr lang="ko-KR" altLang="en-US" dirty="0" err="1" smtClean="0"/>
              <a:t>임근웅은</a:t>
            </a:r>
            <a:r>
              <a:rPr lang="ko-KR" altLang="en-US" dirty="0" smtClean="0"/>
              <a:t> </a:t>
            </a:r>
            <a:r>
              <a:rPr lang="ko-KR" altLang="en-US" dirty="0" err="1"/>
              <a:t>백앤드</a:t>
            </a:r>
            <a:r>
              <a:rPr lang="ko-KR" altLang="en-US" dirty="0"/>
              <a:t> 및 </a:t>
            </a:r>
            <a:r>
              <a:rPr lang="ko-KR" altLang="en-US" dirty="0" smtClean="0"/>
              <a:t>데이터 분석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정제</a:t>
            </a:r>
            <a:r>
              <a:rPr lang="en-US" altLang="ko-KR" dirty="0" smtClean="0"/>
              <a:t> </a:t>
            </a:r>
            <a:r>
              <a:rPr lang="ko-KR" altLang="en-US" dirty="0"/>
              <a:t>를 담당하였습니다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539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큐앤에이시간을</a:t>
            </a:r>
            <a:r>
              <a:rPr lang="ko-KR" altLang="en-US" dirty="0"/>
              <a:t> 가지겠습니다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첫번째는 </a:t>
            </a:r>
            <a:r>
              <a:rPr lang="ko-KR" altLang="en-US" dirty="0" err="1" smtClean="0"/>
              <a:t>캐글</a:t>
            </a:r>
            <a:r>
              <a:rPr lang="ko-KR" altLang="en-US" dirty="0" smtClean="0"/>
              <a:t> 작업 환경을 보여드리겠습니다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지금 보이시는 화면은 </a:t>
            </a:r>
            <a:r>
              <a:rPr lang="ko-KR" altLang="en-US" dirty="0" err="1" smtClean="0"/>
              <a:t>캐글노트북에서</a:t>
            </a:r>
            <a:r>
              <a:rPr lang="ko-KR" altLang="en-US" dirty="0" smtClean="0"/>
              <a:t> 속성들을 분석하고 정제하기 위해 작성한 코드들과 결과들입니다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016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 있으십니까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641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61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보시는 바와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7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*********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먼저 저희 팀은 인공지능학과에 맞게 이번 프로젝트는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머신러닝에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관련된 프로젝트를 하기로 결정하였습니다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해서 자료를 찾아보던 중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머신러닝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경진대회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플렛폼을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발견하여 그 안에 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spaceship titanic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이라는 대회를 프로젝트로 결정하였습니다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.******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53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지금 보시는 이 스토리는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캐글플렛폼에서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진행중인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머신러닝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대회들 중 하나인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스페이스쉽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타이타닉이라는 프로젝트입니다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간략한 내용은 먼 미래에 우주선으로 성간이동 중 사고가 발생하였고 이로 인해 승객들이 차원이동 되었습니다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구조대는 승객의 구조를 위해 차원이동 된 승객을 분류 하려합니다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구조대를 도와 승객을 분류하는 것이 이번 프로젝트의 목적입니다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376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현재 저희가 가지고 있는 훈련데이터와 테스트데이터의 양 입니다</a:t>
            </a:r>
            <a:r>
              <a:rPr lang="en-US" altLang="ko-KR" sz="18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sz="18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왼쪽은 훈련데이터의 양으로 약 대략 </a:t>
            </a:r>
            <a:r>
              <a:rPr lang="en-US" altLang="ko-KR" sz="18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9</a:t>
            </a:r>
            <a:r>
              <a:rPr lang="ko-KR" altLang="en-US" sz="18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천개 정도에 승객의 </a:t>
            </a:r>
            <a:r>
              <a:rPr lang="ko-KR" altLang="en-US" sz="1800" kern="0" spc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이동여부가</a:t>
            </a:r>
            <a:r>
              <a:rPr lang="ko-KR" altLang="en-US" sz="1800" kern="0" spc="0" baseline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파악된 </a:t>
            </a:r>
            <a:r>
              <a:rPr lang="ko-KR" altLang="en-US" sz="18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데이터 입니다</a:t>
            </a:r>
            <a:r>
              <a:rPr lang="en-US" altLang="ko-KR" sz="18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 </a:t>
            </a:r>
            <a:r>
              <a:rPr lang="ko-KR" altLang="en-US" sz="18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오른쪽은 테스트 데이터의 양으로 대략 사천이백개정도의 </a:t>
            </a:r>
            <a:r>
              <a:rPr lang="ko-KR" altLang="en-US" sz="1800" kern="0" spc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이동여부가</a:t>
            </a:r>
            <a:r>
              <a:rPr lang="ko-KR" altLang="en-US" sz="18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파악되지 않은 승객들의 데이터 입니다</a:t>
            </a:r>
            <a:r>
              <a:rPr lang="en-US" altLang="ko-KR" sz="1800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r>
              <a:rPr lang="en-US" altLang="ko-KR" sz="1800" kern="0" spc="0" baseline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1800" kern="0" spc="0" baseline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저희의 목표는 훈련데이터를 이용해 승객의 </a:t>
            </a:r>
            <a:r>
              <a:rPr lang="ko-KR" altLang="en-US" sz="1800" kern="0" spc="0" baseline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이동여부를</a:t>
            </a:r>
            <a:r>
              <a:rPr lang="ko-KR" altLang="en-US" sz="1800" kern="0" spc="0" baseline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분석하여 테스트 데이터의 승객들의 </a:t>
            </a:r>
            <a:r>
              <a:rPr lang="ko-KR" altLang="en-US" sz="1800" kern="0" spc="0" baseline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이동여부를</a:t>
            </a:r>
            <a:r>
              <a:rPr lang="ko-KR" altLang="en-US" sz="1800" kern="0" spc="0" baseline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예측하는 것입니다</a:t>
            </a:r>
            <a:r>
              <a:rPr lang="en-US" altLang="ko-KR" sz="1800" kern="0" spc="0" baseline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338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ko-KR" altLang="en-US" dirty="0"/>
              <a:t>승객의 이동여부를 알기 위해서는 이미 파악된 승객들의 각 속성에 따른 </a:t>
            </a:r>
            <a:r>
              <a:rPr lang="ko-KR" altLang="en-US" dirty="0" err="1"/>
              <a:t>이동률를</a:t>
            </a:r>
            <a:r>
              <a:rPr lang="ko-KR" altLang="en-US" dirty="0"/>
              <a:t> </a:t>
            </a:r>
            <a:r>
              <a:rPr lang="ko-KR" altLang="en-US" dirty="0" err="1"/>
              <a:t>비교해야합니다</a:t>
            </a:r>
            <a:r>
              <a:rPr lang="en-US" altLang="ko-KR" dirty="0"/>
              <a:t>. </a:t>
            </a:r>
            <a:r>
              <a:rPr lang="ko-KR" altLang="en-US" dirty="0"/>
              <a:t>보시는 </a:t>
            </a:r>
            <a:r>
              <a:rPr lang="ko-KR" altLang="en-US" dirty="0" smtClean="0"/>
              <a:t>그래프는 </a:t>
            </a:r>
            <a:r>
              <a:rPr lang="ko-KR" altLang="en-US" dirty="0"/>
              <a:t>이미 이동여부가 파악된  승객들을 비교한 그래프 입니다</a:t>
            </a:r>
            <a:r>
              <a:rPr lang="en-US" altLang="ko-KR" dirty="0"/>
              <a:t>. True</a:t>
            </a:r>
            <a:r>
              <a:rPr lang="ko-KR" altLang="en-US" dirty="0"/>
              <a:t>는 이동이 된 승객이고 </a:t>
            </a:r>
            <a:r>
              <a:rPr lang="en-US" altLang="ko-KR" dirty="0"/>
              <a:t>False</a:t>
            </a:r>
            <a:r>
              <a:rPr lang="ko-KR" altLang="en-US" dirty="0"/>
              <a:t>는 이동되지 않은 </a:t>
            </a:r>
            <a:r>
              <a:rPr lang="ko-KR" altLang="en-US" dirty="0" smtClean="0"/>
              <a:t>승객입니다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그래프에서 보이듯이 거의 반정도의 인원이 이동된것으로 보입니다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56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 그래프는 </a:t>
            </a:r>
            <a:r>
              <a:rPr lang="ko-KR" altLang="en-US" dirty="0" err="1" smtClean="0"/>
              <a:t>출신지별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이동여부를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나타낸</a:t>
            </a:r>
            <a:r>
              <a:rPr lang="ko-KR" altLang="en-US" baseline="0" dirty="0" err="1" smtClean="0"/>
              <a:t>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옆의 표를 보시면  보시면 </a:t>
            </a:r>
            <a:r>
              <a:rPr lang="ko-KR" altLang="en-US" baseline="0" dirty="0" err="1" smtClean="0"/>
              <a:t>지구출신</a:t>
            </a:r>
            <a:r>
              <a:rPr lang="ko-KR" altLang="en-US" baseline="0" dirty="0" smtClean="0"/>
              <a:t> 승객들이 </a:t>
            </a:r>
            <a:r>
              <a:rPr lang="ko-KR" altLang="en-US" baseline="0" dirty="0" err="1" smtClean="0"/>
              <a:t>조금더</a:t>
            </a:r>
            <a:r>
              <a:rPr lang="ko-KR" altLang="en-US" baseline="0" dirty="0" smtClean="0"/>
              <a:t> 이동율이 </a:t>
            </a:r>
            <a:r>
              <a:rPr lang="ko-KR" altLang="en-US" baseline="0" dirty="0" err="1" smtClean="0"/>
              <a:t>낮을걸</a:t>
            </a:r>
            <a:r>
              <a:rPr lang="ko-KR" altLang="en-US" baseline="0" dirty="0" smtClean="0"/>
              <a:t> 알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오른쪽 그래프는 </a:t>
            </a:r>
            <a:r>
              <a:rPr lang="ko-KR" altLang="en-US" baseline="0" dirty="0" err="1" smtClean="0"/>
              <a:t>동면여부별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이동여부를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나타낸것인데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옆의 표를 보시면  동면을 할 경우가 이동율이 월등히 </a:t>
            </a:r>
            <a:r>
              <a:rPr lang="ko-KR" altLang="en-US" baseline="0" dirty="0" err="1" smtClean="0"/>
              <a:t>높은것을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보실수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66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왼쪽 그래프는 </a:t>
            </a:r>
            <a:r>
              <a:rPr lang="ko-KR" altLang="en-US" dirty="0" err="1" smtClean="0"/>
              <a:t>목적지별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이동여부를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나타낸</a:t>
            </a:r>
            <a:r>
              <a:rPr lang="ko-KR" altLang="en-US" baseline="0" dirty="0" err="1" smtClean="0"/>
              <a:t>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옆의 표를 보시면 </a:t>
            </a:r>
            <a:r>
              <a:rPr lang="ko-KR" altLang="en-US" baseline="0" dirty="0" err="1" smtClean="0"/>
              <a:t>테라피스트가</a:t>
            </a:r>
            <a:r>
              <a:rPr lang="ko-KR" altLang="en-US" baseline="0" dirty="0" smtClean="0"/>
              <a:t> 목적지인 승객들이 </a:t>
            </a:r>
            <a:r>
              <a:rPr lang="ko-KR" altLang="en-US" baseline="0" dirty="0" err="1" smtClean="0"/>
              <a:t>조금더</a:t>
            </a:r>
            <a:r>
              <a:rPr lang="ko-KR" altLang="en-US" baseline="0" dirty="0" smtClean="0"/>
              <a:t> 이동율이 </a:t>
            </a:r>
            <a:r>
              <a:rPr lang="ko-KR" altLang="en-US" baseline="0" dirty="0" err="1" smtClean="0"/>
              <a:t>낮은걸</a:t>
            </a:r>
            <a:r>
              <a:rPr lang="ko-KR" altLang="en-US" baseline="0" dirty="0" smtClean="0"/>
              <a:t> 알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오른쪽 그래프는 </a:t>
            </a:r>
            <a:r>
              <a:rPr lang="en-US" altLang="ko-KR" baseline="0" dirty="0" smtClean="0"/>
              <a:t>VIP</a:t>
            </a:r>
            <a:r>
              <a:rPr lang="ko-KR" altLang="en-US" baseline="0" dirty="0" smtClean="0"/>
              <a:t>별 </a:t>
            </a:r>
            <a:r>
              <a:rPr lang="ko-KR" altLang="en-US" baseline="0" dirty="0" err="1" smtClean="0"/>
              <a:t>이동여부를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나타낸것인데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옆의 표를 보시면 </a:t>
            </a:r>
            <a:r>
              <a:rPr lang="en-US" altLang="ko-KR" baseline="0" dirty="0" smtClean="0"/>
              <a:t>VIP</a:t>
            </a:r>
            <a:r>
              <a:rPr lang="ko-KR" altLang="en-US" baseline="0" dirty="0" smtClean="0"/>
              <a:t>일 경우 이동율이 </a:t>
            </a:r>
            <a:r>
              <a:rPr lang="ko-KR" altLang="en-US" baseline="0" dirty="0" err="1" smtClean="0"/>
              <a:t>낮은걸</a:t>
            </a:r>
            <a:r>
              <a:rPr lang="ko-KR" altLang="en-US" baseline="0" dirty="0" smtClean="0"/>
              <a:t> 알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7397-C56C-4073-9B39-06DC2504F7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68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415F7-B2A4-4C66-8841-AE72DC13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114CEC-17B8-45BD-84CA-975BDB369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2CDF28-0599-4C23-A2C1-29482B8E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BD53E-384D-48A1-B1C9-ACA51372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BD194-2324-4ADF-88E5-4C9EEEFC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8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3125F4-533F-4E7C-8F1C-7E06C0066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6DBDC6-A065-4475-91B2-8465DE382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AEB1A-C706-4EDE-A1A4-7F81AD59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8FC4C-377E-4C0F-9C83-23D7CD6B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26EC6-B0C5-4B27-8166-94F1C9F6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4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F0A51-2BD8-469B-8333-CFB35429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EB63B-7B56-43A2-95E8-C231BD608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0F841-2790-40BE-B5B7-AA6AA4C3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E1F19-E9CC-41F9-905D-2DDCC341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30178-F458-45A5-B56D-6B4499CE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4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33518-09CE-460A-99F4-2751237A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6FB795-E396-40A3-B88B-CB92C8C44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62963-CAB0-42F5-B523-A6EA5900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4FD6B-7D69-4998-A248-BBB398D8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2F4FAF-A2ED-4642-8911-205F45BB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0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22BF5-E940-4D14-8543-FE619BFA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86CCE-2368-4BE1-94F8-9FF10102E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803F6C-4BB7-4E49-AED2-C50CBC4BA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932FC-E222-40A6-B6EC-0334387C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6852F-DE31-4EE1-BFA9-4FAE1AAE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AC9C0A-1B21-4353-B33B-779B1B1A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5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83C8E-06A3-4792-B856-21073B47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5DD81-B543-46CB-B903-3C697453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7A797A-1FD5-4357-917C-27053321B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8DAC0A-305A-476F-BB04-9CAE06524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7BE0E7-3083-4EE6-B7BE-FCF19E0CC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BCFEEC-1DB9-482B-B0F7-52DD406B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F30161-DC48-48B4-8D64-F9C00CCA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0A9629-632F-4BA3-89AD-86BD3EF8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5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10DEC-584D-49B2-8700-7DB68291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47F701-E2CD-4C35-8D2F-3B44A108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F3154C-69AA-4D23-B0A9-8B160A90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A2FABB-7760-464A-BF62-3E13923D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8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눈, 남자, 스키타기, 덮여있는이(가) 표시된 사진&#10;&#10;자동 생성된 설명">
            <a:extLst>
              <a:ext uri="{FF2B5EF4-FFF2-40B4-BE49-F238E27FC236}">
                <a16:creationId xmlns:a16="http://schemas.microsoft.com/office/drawing/2014/main" id="{4D0F22A0-19AD-438E-B812-60654048B0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2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DB2A3-8FBD-4224-9AE6-ADF3905E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ADBAC-4CC9-45C3-A95D-01F6A4EAC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951664-6B6E-4AB0-9E65-562265AA8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A8E18D-DFBE-48ED-8555-FE48618A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224567-25DC-4D34-9BE8-14F219F1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BD929E-39AD-4486-91D3-31A4C21C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83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DBE9B-975F-4488-91AE-3495000D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F9765-C7DF-4E14-8A01-B85C2D0AD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735460-2CDE-4535-A4F2-4D8222FFD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0E3295-2DCA-4E3F-B97A-50D5868B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872CDE-408A-47F6-ADE5-58C19771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AACC2F-6C05-4FB2-ADD4-1A9E1BAF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6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13C4C6-5E2E-42B4-B744-0032AE26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E02B0-8530-441F-A3DE-75049D82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FDA26-A469-4597-9FAA-FE00610B6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417B2-676D-4FC3-A6EB-D28243111DC8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A8768A-1963-41A4-BDD5-5880725B7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FB3929-21B9-46F8-9D78-326C8A7FA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83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jpeg"/><Relationship Id="rId5" Type="http://schemas.openxmlformats.org/officeDocument/2006/relationships/image" Target="../media/image40.wmf"/><Relationship Id="rId10" Type="http://schemas.openxmlformats.org/officeDocument/2006/relationships/image" Target="../media/image45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7.png"/><Relationship Id="rId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46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7.png"/><Relationship Id="rId5" Type="http://schemas.openxmlformats.org/officeDocument/2006/relationships/image" Target="../media/image56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64560" y="2517170"/>
            <a:ext cx="11062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Spaceship Titanic</a:t>
            </a:r>
            <a:endParaRPr lang="ko-KR" altLang="en-US" sz="9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6841F6-140F-4AED-B9DE-B40C2DCB3153}"/>
              </a:ext>
            </a:extLst>
          </p:cNvPr>
          <p:cNvCxnSpPr>
            <a:cxnSpLocks/>
          </p:cNvCxnSpPr>
          <p:nvPr/>
        </p:nvCxnSpPr>
        <p:spPr>
          <a:xfrm>
            <a:off x="3098800" y="2593370"/>
            <a:ext cx="5994400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1F079E-084A-44D3-8B35-ED6C7781B6DC}"/>
              </a:ext>
            </a:extLst>
          </p:cNvPr>
          <p:cNvCxnSpPr>
            <a:cxnSpLocks/>
          </p:cNvCxnSpPr>
          <p:nvPr/>
        </p:nvCxnSpPr>
        <p:spPr>
          <a:xfrm>
            <a:off x="3098800" y="3901470"/>
            <a:ext cx="5994400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099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912466" y="1083749"/>
            <a:ext cx="63670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Predict which passengers are transported to an alternate dimension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A3D15-96F4-45F8-A26A-4895167AF36C}"/>
              </a:ext>
            </a:extLst>
          </p:cNvPr>
          <p:cNvSpPr txBox="1"/>
          <p:nvPr/>
        </p:nvSpPr>
        <p:spPr>
          <a:xfrm>
            <a:off x="2783265" y="1542533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목적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2361313" y="1717675"/>
            <a:ext cx="421952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3903731" y="583606"/>
            <a:ext cx="438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다른 차원으로 이동된 승객 예측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3664E-CDDB-D5A5-0EAA-29C53A95D594}"/>
              </a:ext>
            </a:extLst>
          </p:cNvPr>
          <p:cNvSpPr txBox="1"/>
          <p:nvPr/>
        </p:nvSpPr>
        <p:spPr>
          <a:xfrm>
            <a:off x="3062956" y="1989087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훈련 데이터에서 </a:t>
            </a:r>
            <a:r>
              <a:rPr lang="ko-KR" altLang="en-US" b="1" dirty="0" err="1"/>
              <a:t>각속성에</a:t>
            </a:r>
            <a:r>
              <a:rPr lang="ko-KR" altLang="en-US" b="1" dirty="0"/>
              <a:t> </a:t>
            </a:r>
            <a:r>
              <a:rPr lang="ko-KR" altLang="en-US" sz="1800" b="1" dirty="0"/>
              <a:t>따른 생존율 비교 테이블 구현</a:t>
            </a:r>
            <a:endParaRPr lang="en-US" altLang="ko-KR" sz="1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35A2F9-DBB2-8415-D03F-8F905564CBDF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3FB150-DC0C-95A9-826E-66C51A7D53BD}"/>
              </a:ext>
            </a:extLst>
          </p:cNvPr>
          <p:cNvSpPr txBox="1"/>
          <p:nvPr/>
        </p:nvSpPr>
        <p:spPr>
          <a:xfrm>
            <a:off x="4929653" y="5880937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나이 별 이동여부 비교 그래프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89" y="2565092"/>
            <a:ext cx="3901778" cy="9250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61" y="2443882"/>
            <a:ext cx="4366744" cy="339119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767559" y="3592344"/>
            <a:ext cx="2758237" cy="1996749"/>
            <a:chOff x="6767559" y="3592344"/>
            <a:chExt cx="2758237" cy="19967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7559" y="3592344"/>
              <a:ext cx="2758237" cy="195088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8948" y="4125138"/>
              <a:ext cx="825937" cy="1463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8603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912466" y="1083749"/>
            <a:ext cx="63670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Predict which passengers are transported to an alternate dimension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A3D15-96F4-45F8-A26A-4895167AF36C}"/>
              </a:ext>
            </a:extLst>
          </p:cNvPr>
          <p:cNvSpPr txBox="1"/>
          <p:nvPr/>
        </p:nvSpPr>
        <p:spPr>
          <a:xfrm>
            <a:off x="2759173" y="1587175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목적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2337221" y="1756452"/>
            <a:ext cx="421952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3903731" y="583606"/>
            <a:ext cx="438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다른 차원으로 이동된 승객 예측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028A32-2BFA-9E83-5F14-A53EFF01E3B1}"/>
              </a:ext>
            </a:extLst>
          </p:cNvPr>
          <p:cNvSpPr txBox="1"/>
          <p:nvPr/>
        </p:nvSpPr>
        <p:spPr>
          <a:xfrm>
            <a:off x="2704973" y="3577696"/>
            <a:ext cx="1001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Heatmap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0BD5514-5093-A368-49CB-DB373B51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800" y="1669774"/>
            <a:ext cx="6034896" cy="415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9BEB98-7CF4-2819-2C39-8AD867F9D3BB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9146101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912466" y="1083749"/>
            <a:ext cx="63670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Predict which passengers are transported to an alternate dimension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A3D15-96F4-45F8-A26A-4895167AF36C}"/>
              </a:ext>
            </a:extLst>
          </p:cNvPr>
          <p:cNvSpPr txBox="1"/>
          <p:nvPr/>
        </p:nvSpPr>
        <p:spPr>
          <a:xfrm>
            <a:off x="2783265" y="1748403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목적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2361313" y="1917680"/>
            <a:ext cx="421952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3903731" y="583606"/>
            <a:ext cx="438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다른 차원으로 이동된 승객 예측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4204D7A-3348-E401-8801-35375C700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3" y="2464903"/>
            <a:ext cx="7113173" cy="310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070D5AA-F3CF-AD8D-4B8D-5DD50A9F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513" y="2464904"/>
            <a:ext cx="2261147" cy="317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EB2EC1-AF49-E2A0-CD5A-5DC322395869}"/>
              </a:ext>
            </a:extLst>
          </p:cNvPr>
          <p:cNvSpPr txBox="1"/>
          <p:nvPr/>
        </p:nvSpPr>
        <p:spPr>
          <a:xfrm>
            <a:off x="3836927" y="5687891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훈련 데이터 정보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45B728-460D-7E1C-52FB-DA9CC76CE483}"/>
              </a:ext>
            </a:extLst>
          </p:cNvPr>
          <p:cNvSpPr txBox="1"/>
          <p:nvPr/>
        </p:nvSpPr>
        <p:spPr>
          <a:xfrm>
            <a:off x="8396115" y="5694124"/>
            <a:ext cx="176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속성별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NULL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값의 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71E2D-246E-9502-BFA9-4583607FB561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38320205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1B4428-9C7F-8951-2CC6-E467CAC3ED08}"/>
              </a:ext>
            </a:extLst>
          </p:cNvPr>
          <p:cNvGrpSpPr/>
          <p:nvPr/>
        </p:nvGrpSpPr>
        <p:grpSpPr>
          <a:xfrm>
            <a:off x="5084496" y="583606"/>
            <a:ext cx="2022991" cy="823308"/>
            <a:chOff x="5084496" y="583606"/>
            <a:chExt cx="2022991" cy="8233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B2092D-724A-4B5F-A327-F54A914AB553}"/>
                </a:ext>
              </a:extLst>
            </p:cNvPr>
            <p:cNvSpPr txBox="1"/>
            <p:nvPr/>
          </p:nvSpPr>
          <p:spPr>
            <a:xfrm>
              <a:off x="5084496" y="1083749"/>
              <a:ext cx="2022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Feature Engineering</a:t>
              </a:r>
              <a:endPara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5045F1-742C-45DF-A836-C11A6E58BC4C}"/>
                </a:ext>
              </a:extLst>
            </p:cNvPr>
            <p:cNvSpPr txBox="1"/>
            <p:nvPr/>
          </p:nvSpPr>
          <p:spPr>
            <a:xfrm>
              <a:off x="5176354" y="583606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정제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71E2D-246E-9502-BFA9-4583607FB561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826251-9D55-F303-765C-B957E24161D4}"/>
              </a:ext>
            </a:extLst>
          </p:cNvPr>
          <p:cNvSpPr txBox="1"/>
          <p:nvPr/>
        </p:nvSpPr>
        <p:spPr>
          <a:xfrm>
            <a:off x="3840412" y="5723844"/>
            <a:ext cx="45111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성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(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姓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)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을 기준으로 출신지와 좌석위치 목적지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NULL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값 채움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C5A9BC-D716-A8DA-09C8-A2A757DFA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808" y="1616925"/>
            <a:ext cx="8828378" cy="406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40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B2EC1-AF49-E2A0-CD5A-5DC322395869}"/>
              </a:ext>
            </a:extLst>
          </p:cNvPr>
          <p:cNvSpPr txBox="1"/>
          <p:nvPr/>
        </p:nvSpPr>
        <p:spPr>
          <a:xfrm>
            <a:off x="4442981" y="5486330"/>
            <a:ext cx="3306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VIP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와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Age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는 평균값으로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NULL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값을 채움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71E2D-246E-9502-BFA9-4583607FB561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E4BFF8-83FB-CC9A-055E-C1DBA16BB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693" y="1951098"/>
            <a:ext cx="7947874" cy="294302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5BDC4B-9A91-75D2-4D63-723ACF9FB3B6}"/>
              </a:ext>
            </a:extLst>
          </p:cNvPr>
          <p:cNvGrpSpPr/>
          <p:nvPr/>
        </p:nvGrpSpPr>
        <p:grpSpPr>
          <a:xfrm>
            <a:off x="5084496" y="583606"/>
            <a:ext cx="2022991" cy="823308"/>
            <a:chOff x="5084496" y="583606"/>
            <a:chExt cx="2022991" cy="8233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DB3CC8-1C07-3476-DA1A-53DA15388705}"/>
                </a:ext>
              </a:extLst>
            </p:cNvPr>
            <p:cNvSpPr txBox="1"/>
            <p:nvPr/>
          </p:nvSpPr>
          <p:spPr>
            <a:xfrm>
              <a:off x="5084496" y="1083749"/>
              <a:ext cx="2022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Feature Engineering</a:t>
              </a:r>
              <a:endPara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C71C58-9C8C-175D-6E24-B08CB467BC43}"/>
                </a:ext>
              </a:extLst>
            </p:cNvPr>
            <p:cNvSpPr txBox="1"/>
            <p:nvPr/>
          </p:nvSpPr>
          <p:spPr>
            <a:xfrm>
              <a:off x="5176354" y="583606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정제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9306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71E2D-246E-9502-BFA9-4583607FB561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61ECCF-6BA6-C978-AD68-475ECE4DD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55" y="1589455"/>
            <a:ext cx="7480684" cy="39435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D543AC-DFDF-CE51-8354-3F3C3F4188AD}"/>
              </a:ext>
            </a:extLst>
          </p:cNvPr>
          <p:cNvSpPr txBox="1"/>
          <p:nvPr/>
        </p:nvSpPr>
        <p:spPr>
          <a:xfrm>
            <a:off x="5296739" y="5715549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데이터 타입 획일화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E80076-CFFA-5A16-1021-D0C597AF52BC}"/>
              </a:ext>
            </a:extLst>
          </p:cNvPr>
          <p:cNvGrpSpPr/>
          <p:nvPr/>
        </p:nvGrpSpPr>
        <p:grpSpPr>
          <a:xfrm>
            <a:off x="5084496" y="583606"/>
            <a:ext cx="2022991" cy="823308"/>
            <a:chOff x="5084496" y="583606"/>
            <a:chExt cx="2022991" cy="8233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6299CC-5F6F-8FF0-F409-CD28D146FADA}"/>
                </a:ext>
              </a:extLst>
            </p:cNvPr>
            <p:cNvSpPr txBox="1"/>
            <p:nvPr/>
          </p:nvSpPr>
          <p:spPr>
            <a:xfrm>
              <a:off x="5084496" y="1083749"/>
              <a:ext cx="2022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Feature Engineering</a:t>
              </a:r>
              <a:endPara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98210D-8816-B7A3-3C42-0DD76F53CB7E}"/>
                </a:ext>
              </a:extLst>
            </p:cNvPr>
            <p:cNvSpPr txBox="1"/>
            <p:nvPr/>
          </p:nvSpPr>
          <p:spPr>
            <a:xfrm>
              <a:off x="5176354" y="583606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정제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75107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B2EC1-AF49-E2A0-CD5A-5DC322395869}"/>
              </a:ext>
            </a:extLst>
          </p:cNvPr>
          <p:cNvSpPr txBox="1"/>
          <p:nvPr/>
        </p:nvSpPr>
        <p:spPr>
          <a:xfrm>
            <a:off x="5659658" y="5336513"/>
            <a:ext cx="872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Age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정제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71E2D-246E-9502-BFA9-4583607FB561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346C312-CA1B-CCFE-B0B4-D2EE6484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71" y="3504297"/>
            <a:ext cx="6744047" cy="1530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5334A0-DA51-0981-7689-730866681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08" y="1749720"/>
            <a:ext cx="10128771" cy="14542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6FF3D68-8F70-374D-EA9F-9F61AFCE6978}"/>
              </a:ext>
            </a:extLst>
          </p:cNvPr>
          <p:cNvGrpSpPr/>
          <p:nvPr/>
        </p:nvGrpSpPr>
        <p:grpSpPr>
          <a:xfrm>
            <a:off x="5084496" y="583606"/>
            <a:ext cx="2022991" cy="823308"/>
            <a:chOff x="5084496" y="583606"/>
            <a:chExt cx="2022991" cy="8233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6238C7-6586-F9D3-46D1-0B2115CDA0A5}"/>
                </a:ext>
              </a:extLst>
            </p:cNvPr>
            <p:cNvSpPr txBox="1"/>
            <p:nvPr/>
          </p:nvSpPr>
          <p:spPr>
            <a:xfrm>
              <a:off x="5084496" y="1083749"/>
              <a:ext cx="2022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Feature Engineering</a:t>
              </a:r>
              <a:endPara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B3AC7-123D-2C71-71BD-90109E109AFD}"/>
                </a:ext>
              </a:extLst>
            </p:cNvPr>
            <p:cNvSpPr txBox="1"/>
            <p:nvPr/>
          </p:nvSpPr>
          <p:spPr>
            <a:xfrm>
              <a:off x="5176354" y="583606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정제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4265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B2EC1-AF49-E2A0-CD5A-5DC322395869}"/>
              </a:ext>
            </a:extLst>
          </p:cNvPr>
          <p:cNvSpPr txBox="1"/>
          <p:nvPr/>
        </p:nvSpPr>
        <p:spPr>
          <a:xfrm>
            <a:off x="4788789" y="533651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정제된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Data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와 속성별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NULL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값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71E2D-246E-9502-BFA9-4583607FB561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391FE1-1888-E68F-8739-DFD2B1578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" y="2455816"/>
            <a:ext cx="8060736" cy="24457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963D08-8CD1-D5BD-109D-659EB9292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816" y="1739272"/>
            <a:ext cx="2314575" cy="31623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F485679-67FA-FB1E-CEB9-72601FD44E9F}"/>
              </a:ext>
            </a:extLst>
          </p:cNvPr>
          <p:cNvGrpSpPr/>
          <p:nvPr/>
        </p:nvGrpSpPr>
        <p:grpSpPr>
          <a:xfrm>
            <a:off x="5084496" y="583606"/>
            <a:ext cx="2022991" cy="823308"/>
            <a:chOff x="5084496" y="583606"/>
            <a:chExt cx="2022991" cy="82330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15D310-DC95-3B64-1668-071915D0079E}"/>
                </a:ext>
              </a:extLst>
            </p:cNvPr>
            <p:cNvSpPr txBox="1"/>
            <p:nvPr/>
          </p:nvSpPr>
          <p:spPr>
            <a:xfrm>
              <a:off x="5084496" y="1083749"/>
              <a:ext cx="2022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Feature Engineering</a:t>
              </a:r>
              <a:endPara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FCB364-A67E-09A0-E1FE-4BCFDE61454B}"/>
                </a:ext>
              </a:extLst>
            </p:cNvPr>
            <p:cNvSpPr txBox="1"/>
            <p:nvPr/>
          </p:nvSpPr>
          <p:spPr>
            <a:xfrm>
              <a:off x="5176354" y="583606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정제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62271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B2EC1-AF49-E2A0-CD5A-5DC322395869}"/>
              </a:ext>
            </a:extLst>
          </p:cNvPr>
          <p:cNvSpPr txBox="1"/>
          <p:nvPr/>
        </p:nvSpPr>
        <p:spPr>
          <a:xfrm>
            <a:off x="4712483" y="5479041"/>
            <a:ext cx="2760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머신러닝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함수로 예측된 스코어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71E2D-246E-9502-BFA9-4583607FB561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6DD471-8E1D-11F7-D513-E12876AD9A52}"/>
              </a:ext>
            </a:extLst>
          </p:cNvPr>
          <p:cNvGrpSpPr/>
          <p:nvPr/>
        </p:nvGrpSpPr>
        <p:grpSpPr>
          <a:xfrm>
            <a:off x="5084496" y="583606"/>
            <a:ext cx="2022991" cy="823308"/>
            <a:chOff x="5084496" y="583606"/>
            <a:chExt cx="2022991" cy="8233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CF2C0C-528E-313B-1533-EEE987484560}"/>
                </a:ext>
              </a:extLst>
            </p:cNvPr>
            <p:cNvSpPr txBox="1"/>
            <p:nvPr/>
          </p:nvSpPr>
          <p:spPr>
            <a:xfrm>
              <a:off x="5084496" y="1083749"/>
              <a:ext cx="2022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Feature Engineering</a:t>
              </a:r>
              <a:endPara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ECA162-FA86-F249-8093-FF9FB58AA0E3}"/>
                </a:ext>
              </a:extLst>
            </p:cNvPr>
            <p:cNvSpPr txBox="1"/>
            <p:nvPr/>
          </p:nvSpPr>
          <p:spPr>
            <a:xfrm>
              <a:off x="5176354" y="583606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정제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90C99CC-11CD-0295-BE30-FA93224B0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19" y="2688204"/>
            <a:ext cx="7174471" cy="2209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E836C5-DB58-747C-4EE3-21B2BBD88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04" y="1773804"/>
            <a:ext cx="25622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4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B2EC1-AF49-E2A0-CD5A-5DC322395869}"/>
              </a:ext>
            </a:extLst>
          </p:cNvPr>
          <p:cNvSpPr txBox="1"/>
          <p:nvPr/>
        </p:nvSpPr>
        <p:spPr>
          <a:xfrm>
            <a:off x="4715652" y="5387743"/>
            <a:ext cx="2760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각 </a:t>
            </a:r>
            <a:r>
              <a:rPr lang="ko-KR" altLang="en-US" sz="1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모델별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결과를 </a:t>
            </a:r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Kaggle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에 제출함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71E2D-246E-9502-BFA9-4583607FB561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C732BD-84E5-5510-B35A-B9FDA3B40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71" b="12061"/>
          <a:stretch/>
        </p:blipFill>
        <p:spPr>
          <a:xfrm>
            <a:off x="300606" y="1823633"/>
            <a:ext cx="5695605" cy="9970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AA06F0-D9B4-5F8C-6062-F73B5F2B4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641" b="2790"/>
          <a:stretch/>
        </p:blipFill>
        <p:spPr>
          <a:xfrm>
            <a:off x="300606" y="2919576"/>
            <a:ext cx="5695605" cy="9677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A9B172-31B1-06A9-B836-A559209982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1" t="62748" r="4111" b="800"/>
          <a:stretch/>
        </p:blipFill>
        <p:spPr>
          <a:xfrm>
            <a:off x="6195789" y="1822637"/>
            <a:ext cx="5394999" cy="9970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3DBBA3-F097-6609-D5B3-E5DED5A9F2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6" t="61296" r="3242" b="2053"/>
          <a:stretch/>
        </p:blipFill>
        <p:spPr>
          <a:xfrm>
            <a:off x="6195788" y="2920030"/>
            <a:ext cx="5394999" cy="9881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914960-A2E2-BA67-A1E2-C4F3CE509E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3162"/>
          <a:stretch/>
        </p:blipFill>
        <p:spPr>
          <a:xfrm>
            <a:off x="310912" y="3997669"/>
            <a:ext cx="5685300" cy="9792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2EA634-41B7-64F2-6217-03EF9FCB97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2236"/>
          <a:stretch/>
        </p:blipFill>
        <p:spPr>
          <a:xfrm>
            <a:off x="6195789" y="3985890"/>
            <a:ext cx="5453770" cy="99107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38599C-FAA1-04E3-5572-54E8E378B3FB}"/>
              </a:ext>
            </a:extLst>
          </p:cNvPr>
          <p:cNvGrpSpPr/>
          <p:nvPr/>
        </p:nvGrpSpPr>
        <p:grpSpPr>
          <a:xfrm>
            <a:off x="5084496" y="583606"/>
            <a:ext cx="2022991" cy="823308"/>
            <a:chOff x="5084496" y="583606"/>
            <a:chExt cx="2022991" cy="82330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D22E48-B0C5-455F-3AE2-4414CC56885A}"/>
                </a:ext>
              </a:extLst>
            </p:cNvPr>
            <p:cNvSpPr txBox="1"/>
            <p:nvPr/>
          </p:nvSpPr>
          <p:spPr>
            <a:xfrm>
              <a:off x="5084496" y="1083749"/>
              <a:ext cx="2022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Feature Engineering</a:t>
              </a:r>
              <a:endPara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A14F2A-FA58-7708-01F5-7792CA86C28D}"/>
                </a:ext>
              </a:extLst>
            </p:cNvPr>
            <p:cNvSpPr txBox="1"/>
            <p:nvPr/>
          </p:nvSpPr>
          <p:spPr>
            <a:xfrm>
              <a:off x="5176354" y="583606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데이터 정제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8940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314072" y="2631470"/>
            <a:ext cx="75638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Spaceship Titanic</a:t>
            </a:r>
            <a:endParaRPr lang="ko-KR" altLang="en-US" sz="6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19B94-DCEF-4C90-834E-6944BF93289B}"/>
              </a:ext>
            </a:extLst>
          </p:cNvPr>
          <p:cNvSpPr txBox="1"/>
          <p:nvPr/>
        </p:nvSpPr>
        <p:spPr>
          <a:xfrm>
            <a:off x="5248652" y="3695113"/>
            <a:ext cx="16946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이동률을 구하라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490716" y="6023020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DCCA97-F894-4022-B90B-60470632A99E}"/>
              </a:ext>
            </a:extLst>
          </p:cNvPr>
          <p:cNvSpPr/>
          <p:nvPr/>
        </p:nvSpPr>
        <p:spPr>
          <a:xfrm>
            <a:off x="5842276" y="581209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55CCB9-DC76-46BE-B433-B36930BDA8FD}"/>
              </a:ext>
            </a:extLst>
          </p:cNvPr>
          <p:cNvSpPr/>
          <p:nvPr/>
        </p:nvSpPr>
        <p:spPr>
          <a:xfrm>
            <a:off x="6150311" y="5812089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FD0A9F-041B-446D-B071-25B278330CC2}"/>
              </a:ext>
            </a:extLst>
          </p:cNvPr>
          <p:cNvSpPr/>
          <p:nvPr/>
        </p:nvSpPr>
        <p:spPr>
          <a:xfrm>
            <a:off x="5545303" y="581209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CF8F7F-51C6-4D59-AC3F-415EC384C040}"/>
              </a:ext>
            </a:extLst>
          </p:cNvPr>
          <p:cNvSpPr/>
          <p:nvPr/>
        </p:nvSpPr>
        <p:spPr>
          <a:xfrm>
            <a:off x="6447121" y="5812089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716E75-B3C9-4270-B81F-12057CC32BA6}"/>
              </a:ext>
            </a:extLst>
          </p:cNvPr>
          <p:cNvCxnSpPr>
            <a:cxnSpLocks/>
          </p:cNvCxnSpPr>
          <p:nvPr/>
        </p:nvCxnSpPr>
        <p:spPr>
          <a:xfrm>
            <a:off x="12063663" y="26187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B62810-E6D0-4B88-9414-0ECC84258ACE}"/>
              </a:ext>
            </a:extLst>
          </p:cNvPr>
          <p:cNvCxnSpPr>
            <a:cxnSpLocks/>
          </p:cNvCxnSpPr>
          <p:nvPr/>
        </p:nvCxnSpPr>
        <p:spPr>
          <a:xfrm>
            <a:off x="-128337" y="39268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5494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60812" y="1807631"/>
            <a:ext cx="670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흐름도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709519" y="4711816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972779" y="2705725"/>
            <a:ext cx="224644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System</a:t>
            </a:r>
          </a:p>
          <a:p>
            <a:pPr algn="ctr"/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Flow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1698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3091BF90-09DF-479A-AC49-9F1CFD4D3FD3}"/>
              </a:ext>
            </a:extLst>
          </p:cNvPr>
          <p:cNvSpPr txBox="1"/>
          <p:nvPr/>
        </p:nvSpPr>
        <p:spPr>
          <a:xfrm>
            <a:off x="5091753" y="629018"/>
            <a:ext cx="200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System Flow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6CEB2A-E26E-482A-8D88-54B4C014105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DD67CA-E67D-4EF8-933C-0774E383ED51}"/>
              </a:ext>
            </a:extLst>
          </p:cNvPr>
          <p:cNvSpPr txBox="1"/>
          <p:nvPr/>
        </p:nvSpPr>
        <p:spPr>
          <a:xfrm>
            <a:off x="5818521" y="291212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흐름도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1B3A6B-9D78-41D7-8D9C-832B2DFB7DC9}"/>
              </a:ext>
            </a:extLst>
          </p:cNvPr>
          <p:cNvSpPr txBox="1"/>
          <p:nvPr/>
        </p:nvSpPr>
        <p:spPr>
          <a:xfrm>
            <a:off x="5709518" y="6369068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C423FE-E766-4FC8-82C5-6FD172E2A0BC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D7CEA9-ECA7-4597-A52A-29C94023B0CC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7DD0B4-5ABD-4DC4-BE47-3D16AD6F1C91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198951-9EE5-06D5-925C-6C3CD871CF84}"/>
              </a:ext>
            </a:extLst>
          </p:cNvPr>
          <p:cNvGrpSpPr/>
          <p:nvPr/>
        </p:nvGrpSpPr>
        <p:grpSpPr>
          <a:xfrm>
            <a:off x="2519955" y="1672487"/>
            <a:ext cx="7152090" cy="3513025"/>
            <a:chOff x="2720772" y="1973363"/>
            <a:chExt cx="7152090" cy="3513025"/>
          </a:xfrm>
        </p:grpSpPr>
        <p:sp>
          <p:nvSpPr>
            <p:cNvPr id="70" name="Google Shape;155;p19">
              <a:extLst>
                <a:ext uri="{FF2B5EF4-FFF2-40B4-BE49-F238E27FC236}">
                  <a16:creationId xmlns:a16="http://schemas.microsoft.com/office/drawing/2014/main" id="{FEEC5676-F978-0CAA-FD93-D3C8460273D5}"/>
                </a:ext>
              </a:extLst>
            </p:cNvPr>
            <p:cNvSpPr/>
            <p:nvPr/>
          </p:nvSpPr>
          <p:spPr>
            <a:xfrm rot="10800000" flipH="1">
              <a:off x="2720772" y="1973363"/>
              <a:ext cx="7152090" cy="351302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38100" cap="flat" cmpd="sng">
              <a:solidFill>
                <a:srgbClr val="7755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C7E140F-D6BC-E3CD-F4A5-8AD81B9424F1}"/>
                </a:ext>
              </a:extLst>
            </p:cNvPr>
            <p:cNvSpPr/>
            <p:nvPr/>
          </p:nvSpPr>
          <p:spPr>
            <a:xfrm>
              <a:off x="7008625" y="2024775"/>
              <a:ext cx="2495968" cy="338747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DDDB53-817D-AD4A-2309-B36587408443}"/>
                </a:ext>
              </a:extLst>
            </p:cNvPr>
            <p:cNvSpPr/>
            <p:nvPr/>
          </p:nvSpPr>
          <p:spPr>
            <a:xfrm>
              <a:off x="8539529" y="3315240"/>
              <a:ext cx="720128" cy="723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D955BC6-C9CD-1D7C-B43B-94C1604A4F81}"/>
                </a:ext>
              </a:extLst>
            </p:cNvPr>
            <p:cNvGrpSpPr/>
            <p:nvPr/>
          </p:nvGrpSpPr>
          <p:grpSpPr>
            <a:xfrm>
              <a:off x="7279869" y="2104264"/>
              <a:ext cx="2224724" cy="3234370"/>
              <a:chOff x="4014497" y="-123836"/>
              <a:chExt cx="4711821" cy="6526696"/>
            </a:xfrm>
          </p:grpSpPr>
          <p:graphicFrame>
            <p:nvGraphicFramePr>
              <p:cNvPr id="42" name="개체 41">
                <a:extLst>
                  <a:ext uri="{FF2B5EF4-FFF2-40B4-BE49-F238E27FC236}">
                    <a16:creationId xmlns:a16="http://schemas.microsoft.com/office/drawing/2014/main" id="{90F1C805-26D7-C81D-E849-AA98FB4F92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8374071"/>
                  </p:ext>
                </p:extLst>
              </p:nvPr>
            </p:nvGraphicFramePr>
            <p:xfrm>
              <a:off x="4136685" y="-123836"/>
              <a:ext cx="3918627" cy="21006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4" r:id="rId4" imgW="17942760" imgH="9625320" progId="">
                      <p:embed/>
                    </p:oleObj>
                  </mc:Choice>
                  <mc:Fallback>
                    <p:oleObj r:id="rId4" imgW="17942760" imgH="9625320" progId="">
                      <p:embed/>
                      <p:pic>
                        <p:nvPicPr>
                          <p:cNvPr id="5" name="개체 4">
                            <a:extLst>
                              <a:ext uri="{FF2B5EF4-FFF2-40B4-BE49-F238E27FC236}">
                                <a16:creationId xmlns:a16="http://schemas.microsoft.com/office/drawing/2014/main" id="{369A2EFC-F21B-85D2-39C1-E63ED631F1D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4136685" y="-123836"/>
                            <a:ext cx="3918627" cy="21006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DFF4BC84-71E9-9277-2EC3-CDABE994B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4497" y="2319816"/>
                <a:ext cx="1751378" cy="131307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3759CD43-3608-F81B-6AF3-19AF47651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0178" y="2390424"/>
                <a:ext cx="2626140" cy="131307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FA141FA4-20DB-6253-E216-B5DE91C50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311" y="4651482"/>
                <a:ext cx="1751378" cy="1751378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59FC3057-879A-9B0B-616B-271AE32D6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850391" y="2971746"/>
                <a:ext cx="2491218" cy="868254"/>
              </a:xfrm>
              <a:prstGeom prst="rect">
                <a:avLst/>
              </a:prstGeom>
            </p:spPr>
          </p:pic>
        </p:grp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BEE0292C-C220-7D1B-E455-BA4B075CA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354" y="2570954"/>
              <a:ext cx="3467032" cy="231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06330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3091BF90-09DF-479A-AC49-9F1CFD4D3FD3}"/>
              </a:ext>
            </a:extLst>
          </p:cNvPr>
          <p:cNvSpPr txBox="1"/>
          <p:nvPr/>
        </p:nvSpPr>
        <p:spPr>
          <a:xfrm>
            <a:off x="5091753" y="629018"/>
            <a:ext cx="200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System Flow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6CEB2A-E26E-482A-8D88-54B4C014105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DD67CA-E67D-4EF8-933C-0774E383ED51}"/>
              </a:ext>
            </a:extLst>
          </p:cNvPr>
          <p:cNvSpPr txBox="1"/>
          <p:nvPr/>
        </p:nvSpPr>
        <p:spPr>
          <a:xfrm>
            <a:off x="5818521" y="291212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흐름도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1B3A6B-9D78-41D7-8D9C-832B2DFB7DC9}"/>
              </a:ext>
            </a:extLst>
          </p:cNvPr>
          <p:cNvSpPr txBox="1"/>
          <p:nvPr/>
        </p:nvSpPr>
        <p:spPr>
          <a:xfrm>
            <a:off x="5709518" y="6369068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C423FE-E766-4FC8-82C5-6FD172E2A0BC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D7CEA9-ECA7-4597-A52A-29C94023B0CC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7DD0B4-5ABD-4DC4-BE47-3D16AD6F1C91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Google Shape;155;p19">
            <a:extLst>
              <a:ext uri="{FF2B5EF4-FFF2-40B4-BE49-F238E27FC236}">
                <a16:creationId xmlns:a16="http://schemas.microsoft.com/office/drawing/2014/main" id="{FEEC5676-F978-0CAA-FD93-D3C8460273D5}"/>
              </a:ext>
            </a:extLst>
          </p:cNvPr>
          <p:cNvSpPr/>
          <p:nvPr/>
        </p:nvSpPr>
        <p:spPr>
          <a:xfrm rot="10800000" flipH="1">
            <a:off x="880110" y="1742059"/>
            <a:ext cx="10401299" cy="35130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rgbClr val="7755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47264EA-4F47-456D-A89E-FA2482AC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16" y="4116086"/>
            <a:ext cx="621064" cy="6210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417F32-145D-47A1-90BA-B66B302F7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786" y="4116086"/>
            <a:ext cx="621064" cy="62106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B04E85-94F8-48AF-9475-22AF20C3EDA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42" y="4116086"/>
            <a:ext cx="621064" cy="6210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16" y="2618102"/>
            <a:ext cx="2375263" cy="1537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64" y="2060822"/>
            <a:ext cx="2582250" cy="26521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15" y="1930385"/>
            <a:ext cx="1367477" cy="1112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53" y="3291532"/>
            <a:ext cx="1333740" cy="465742"/>
          </a:xfrm>
          <a:prstGeom prst="rect">
            <a:avLst/>
          </a:prstGeom>
        </p:spPr>
      </p:pic>
      <p:cxnSp>
        <p:nvCxnSpPr>
          <p:cNvPr id="30" name="Google Shape;167;p19">
            <a:extLst>
              <a:ext uri="{FF2B5EF4-FFF2-40B4-BE49-F238E27FC236}">
                <a16:creationId xmlns:a16="http://schemas.microsoft.com/office/drawing/2014/main" id="{0FC0E9AF-9533-481C-BC4E-8D77D02D338B}"/>
              </a:ext>
            </a:extLst>
          </p:cNvPr>
          <p:cNvCxnSpPr>
            <a:cxnSpLocks/>
          </p:cNvCxnSpPr>
          <p:nvPr/>
        </p:nvCxnSpPr>
        <p:spPr>
          <a:xfrm flipH="1">
            <a:off x="3887014" y="2966031"/>
            <a:ext cx="1041935" cy="263429"/>
          </a:xfrm>
          <a:prstGeom prst="straightConnector1">
            <a:avLst/>
          </a:prstGeom>
          <a:noFill/>
          <a:ln w="3492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" name="Google Shape;167;p19">
            <a:extLst>
              <a:ext uri="{FF2B5EF4-FFF2-40B4-BE49-F238E27FC236}">
                <a16:creationId xmlns:a16="http://schemas.microsoft.com/office/drawing/2014/main" id="{0FC0E9AF-9533-481C-BC4E-8D77D02D338B}"/>
              </a:ext>
            </a:extLst>
          </p:cNvPr>
          <p:cNvCxnSpPr>
            <a:cxnSpLocks/>
          </p:cNvCxnSpPr>
          <p:nvPr/>
        </p:nvCxnSpPr>
        <p:spPr>
          <a:xfrm>
            <a:off x="3897135" y="3846796"/>
            <a:ext cx="1149457" cy="179768"/>
          </a:xfrm>
          <a:prstGeom prst="straightConnector1">
            <a:avLst/>
          </a:prstGeom>
          <a:noFill/>
          <a:ln w="3492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" name="Google Shape;167;p19">
            <a:extLst>
              <a:ext uri="{FF2B5EF4-FFF2-40B4-BE49-F238E27FC236}">
                <a16:creationId xmlns:a16="http://schemas.microsoft.com/office/drawing/2014/main" id="{0FC0E9AF-9533-481C-BC4E-8D77D02D338B}"/>
              </a:ext>
            </a:extLst>
          </p:cNvPr>
          <p:cNvCxnSpPr>
            <a:cxnSpLocks/>
          </p:cNvCxnSpPr>
          <p:nvPr/>
        </p:nvCxnSpPr>
        <p:spPr>
          <a:xfrm flipH="1" flipV="1">
            <a:off x="7313256" y="3023336"/>
            <a:ext cx="1128473" cy="148817"/>
          </a:xfrm>
          <a:prstGeom prst="straightConnector1">
            <a:avLst/>
          </a:prstGeom>
          <a:noFill/>
          <a:ln w="3492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" name="Google Shape;167;p19">
            <a:extLst>
              <a:ext uri="{FF2B5EF4-FFF2-40B4-BE49-F238E27FC236}">
                <a16:creationId xmlns:a16="http://schemas.microsoft.com/office/drawing/2014/main" id="{0FC0E9AF-9533-481C-BC4E-8D77D02D338B}"/>
              </a:ext>
            </a:extLst>
          </p:cNvPr>
          <p:cNvCxnSpPr>
            <a:cxnSpLocks/>
          </p:cNvCxnSpPr>
          <p:nvPr/>
        </p:nvCxnSpPr>
        <p:spPr>
          <a:xfrm flipV="1">
            <a:off x="7399794" y="3894849"/>
            <a:ext cx="1041935" cy="263430"/>
          </a:xfrm>
          <a:prstGeom prst="straightConnector1">
            <a:avLst/>
          </a:prstGeom>
          <a:noFill/>
          <a:ln w="3492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5465633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3091BF90-09DF-479A-AC49-9F1CFD4D3FD3}"/>
              </a:ext>
            </a:extLst>
          </p:cNvPr>
          <p:cNvSpPr txBox="1"/>
          <p:nvPr/>
        </p:nvSpPr>
        <p:spPr>
          <a:xfrm>
            <a:off x="5091753" y="629018"/>
            <a:ext cx="200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System Flow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6CEB2A-E26E-482A-8D88-54B4C014105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DD67CA-E67D-4EF8-933C-0774E383ED51}"/>
              </a:ext>
            </a:extLst>
          </p:cNvPr>
          <p:cNvSpPr txBox="1"/>
          <p:nvPr/>
        </p:nvSpPr>
        <p:spPr>
          <a:xfrm>
            <a:off x="5818521" y="291212"/>
            <a:ext cx="554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흐름도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1B3A6B-9D78-41D7-8D9C-832B2DFB7DC9}"/>
              </a:ext>
            </a:extLst>
          </p:cNvPr>
          <p:cNvSpPr txBox="1"/>
          <p:nvPr/>
        </p:nvSpPr>
        <p:spPr>
          <a:xfrm>
            <a:off x="5709518" y="6369068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3C423FE-E766-4FC8-82C5-6FD172E2A0BC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D7CEA9-ECA7-4597-A52A-29C94023B0CC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7DD0B4-5ABD-4DC4-BE47-3D16AD6F1C91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EE0292C-C220-7D1B-E455-BA4B075C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31" y="2661407"/>
            <a:ext cx="3467032" cy="23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89" y="2483235"/>
            <a:ext cx="4286250" cy="2312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7AE367-833A-426B-896C-83DA0C17E93C}"/>
              </a:ext>
            </a:extLst>
          </p:cNvPr>
          <p:cNvSpPr txBox="1"/>
          <p:nvPr/>
        </p:nvSpPr>
        <p:spPr>
          <a:xfrm>
            <a:off x="3819362" y="170676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협업 툴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57097B-58F1-4C0E-8D4E-31F5A76C0CDD}"/>
              </a:ext>
            </a:extLst>
          </p:cNvPr>
          <p:cNvCxnSpPr>
            <a:cxnSpLocks/>
          </p:cNvCxnSpPr>
          <p:nvPr/>
        </p:nvCxnSpPr>
        <p:spPr>
          <a:xfrm>
            <a:off x="2613177" y="1896288"/>
            <a:ext cx="1070257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955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79861" y="1833484"/>
            <a:ext cx="8322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팀원소개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709518" y="4711816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725272" y="2705725"/>
            <a:ext cx="27414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Team</a:t>
            </a:r>
          </a:p>
          <a:p>
            <a:pPr algn="ctr"/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Members</a:t>
            </a:r>
            <a:endParaRPr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8514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914719" y="629018"/>
            <a:ext cx="2362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Team members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56805" y="291212"/>
            <a:ext cx="6783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팀원소개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AE367-833A-426B-896C-83DA0C17E93C}"/>
              </a:ext>
            </a:extLst>
          </p:cNvPr>
          <p:cNvSpPr txBox="1"/>
          <p:nvPr/>
        </p:nvSpPr>
        <p:spPr>
          <a:xfrm>
            <a:off x="1800040" y="2183682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팀장 최현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57097B-58F1-4C0E-8D4E-31F5A76C0CDD}"/>
              </a:ext>
            </a:extLst>
          </p:cNvPr>
          <p:cNvCxnSpPr>
            <a:cxnSpLocks/>
          </p:cNvCxnSpPr>
          <p:nvPr/>
        </p:nvCxnSpPr>
        <p:spPr>
          <a:xfrm>
            <a:off x="729783" y="2352959"/>
            <a:ext cx="1070257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C8DD1E-A142-41FE-8350-1A1B8125F890}"/>
              </a:ext>
            </a:extLst>
          </p:cNvPr>
          <p:cNvSpPr txBox="1"/>
          <p:nvPr/>
        </p:nvSpPr>
        <p:spPr>
          <a:xfrm>
            <a:off x="5717533" y="6369068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77BEF8-939F-4F12-9717-B802310823C6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B29202-7C82-4EC4-8F1B-EE430CDEFE63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9E23A4-CC0B-4419-9B0F-B1185F57C172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686F4E1-9E60-636A-76F1-61336A409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520" r="111" b="40180"/>
          <a:stretch/>
        </p:blipFill>
        <p:spPr>
          <a:xfrm>
            <a:off x="729783" y="2703472"/>
            <a:ext cx="2647122" cy="29438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7264EA-4F47-456D-A89E-FA2482AC3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174" y="4357790"/>
            <a:ext cx="833906" cy="7720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B04E85-94F8-48AF-9475-22AF20C3EDA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67" y="4357790"/>
            <a:ext cx="772067" cy="7720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417F32-145D-47A1-90BA-B66B302F7B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901" y="3292916"/>
            <a:ext cx="865763" cy="86576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43" y="3502362"/>
            <a:ext cx="1203225" cy="46574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C3C8CD-1BA1-1C68-893A-946048D1FD8B}"/>
              </a:ext>
            </a:extLst>
          </p:cNvPr>
          <p:cNvGrpSpPr/>
          <p:nvPr/>
        </p:nvGrpSpPr>
        <p:grpSpPr>
          <a:xfrm>
            <a:off x="6474471" y="2083868"/>
            <a:ext cx="2647122" cy="3563427"/>
            <a:chOff x="2870354" y="2014405"/>
            <a:chExt cx="2647122" cy="356342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F21332-5299-FA95-FE5B-1D6027F55C67}"/>
                </a:ext>
              </a:extLst>
            </p:cNvPr>
            <p:cNvSpPr txBox="1"/>
            <p:nvPr/>
          </p:nvSpPr>
          <p:spPr>
            <a:xfrm>
              <a:off x="3933499" y="2014405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9BAC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팀원 최원석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B6E6E9B-C316-8049-6001-8E3643058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0354" y="2600601"/>
              <a:ext cx="2647122" cy="2977231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A631820-1F21-C25F-D7FA-A96E369DC030}"/>
                </a:ext>
              </a:extLst>
            </p:cNvPr>
            <p:cNvCxnSpPr>
              <a:cxnSpLocks/>
            </p:cNvCxnSpPr>
            <p:nvPr/>
          </p:nvCxnSpPr>
          <p:spPr>
            <a:xfrm>
              <a:off x="2892278" y="2262048"/>
              <a:ext cx="1070257" cy="0"/>
            </a:xfrm>
            <a:prstGeom prst="line">
              <a:avLst/>
            </a:prstGeom>
            <a:ln w="28575">
              <a:solidFill>
                <a:srgbClr val="39BA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3759CD43-3608-F81B-6AF3-19AF476511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099" y="3259214"/>
            <a:ext cx="1771931" cy="65070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298" y="4359093"/>
            <a:ext cx="1021493" cy="76411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484" y="4528360"/>
            <a:ext cx="1066920" cy="465742"/>
          </a:xfrm>
          <a:prstGeom prst="rect">
            <a:avLst/>
          </a:prstGeom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BEE0292C-C220-7D1B-E455-BA4B075C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517" y="3244119"/>
            <a:ext cx="1150855" cy="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404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914717" y="629018"/>
            <a:ext cx="2362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Team members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56805" y="291212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팀원소개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1C413D-8ADA-4859-AB1E-00E26D4E0929}"/>
              </a:ext>
            </a:extLst>
          </p:cNvPr>
          <p:cNvSpPr txBox="1"/>
          <p:nvPr/>
        </p:nvSpPr>
        <p:spPr>
          <a:xfrm>
            <a:off x="5717533" y="6369068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D818626-09F7-4333-B2F1-1C918828523C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5929886-ABA3-4993-83CA-50C971E6397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8ADB0D-5924-491A-8962-10B851254B2B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398E2F-DDD5-05B1-859A-49AC86439075}"/>
              </a:ext>
            </a:extLst>
          </p:cNvPr>
          <p:cNvGrpSpPr/>
          <p:nvPr/>
        </p:nvGrpSpPr>
        <p:grpSpPr>
          <a:xfrm>
            <a:off x="6324347" y="2022788"/>
            <a:ext cx="2647122" cy="3233319"/>
            <a:chOff x="6296817" y="2014405"/>
            <a:chExt cx="2647122" cy="32333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7AE367-833A-426B-896C-83DA0C17E93C}"/>
                </a:ext>
              </a:extLst>
            </p:cNvPr>
            <p:cNvSpPr txBox="1"/>
            <p:nvPr/>
          </p:nvSpPr>
          <p:spPr>
            <a:xfrm>
              <a:off x="7342982" y="2014405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9BAC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팀원 </a:t>
              </a:r>
              <a:r>
                <a:rPr lang="ko-KR" altLang="en-US" sz="16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9BAC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임근웅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76DF08E-3761-0E38-CEA6-B044350B7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6817" y="2600602"/>
              <a:ext cx="2647122" cy="2647122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0F451F-60D1-D67E-B590-AD47B317B27B}"/>
                </a:ext>
              </a:extLst>
            </p:cNvPr>
            <p:cNvCxnSpPr>
              <a:cxnSpLocks/>
            </p:cNvCxnSpPr>
            <p:nvPr/>
          </p:nvCxnSpPr>
          <p:spPr>
            <a:xfrm>
              <a:off x="6296817" y="2262048"/>
              <a:ext cx="1070257" cy="0"/>
            </a:xfrm>
            <a:prstGeom prst="line">
              <a:avLst/>
            </a:prstGeom>
            <a:ln w="28575">
              <a:solidFill>
                <a:srgbClr val="39BA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759CD43-3608-F81B-6AF3-19AF47651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556" y="3106361"/>
            <a:ext cx="1771931" cy="65070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55" y="4206240"/>
            <a:ext cx="1021493" cy="76411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941" y="4375507"/>
            <a:ext cx="1066920" cy="4657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9FDD2DA-330E-B4B3-B692-0733072617FD}"/>
              </a:ext>
            </a:extLst>
          </p:cNvPr>
          <p:cNvSpPr txBox="1"/>
          <p:nvPr/>
        </p:nvSpPr>
        <p:spPr>
          <a:xfrm>
            <a:off x="1832344" y="1931877"/>
            <a:ext cx="1258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부 팀장 박찬석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F8172B9-0757-EB48-73D1-7E21284AA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25" y="2448659"/>
            <a:ext cx="2816049" cy="2943815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A750142-18E5-01FE-8988-0C6BBB363A11}"/>
              </a:ext>
            </a:extLst>
          </p:cNvPr>
          <p:cNvCxnSpPr>
            <a:cxnSpLocks/>
          </p:cNvCxnSpPr>
          <p:nvPr/>
        </p:nvCxnSpPr>
        <p:spPr>
          <a:xfrm>
            <a:off x="646425" y="2098146"/>
            <a:ext cx="1070257" cy="0"/>
          </a:xfrm>
          <a:prstGeom prst="line">
            <a:avLst/>
          </a:prstGeom>
          <a:ln w="28575">
            <a:solidFill>
              <a:srgbClr val="39BA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>
            <a:extLst>
              <a:ext uri="{FF2B5EF4-FFF2-40B4-BE49-F238E27FC236}">
                <a16:creationId xmlns:a16="http://schemas.microsoft.com/office/drawing/2014/main" id="{BEE0292C-C220-7D1B-E455-BA4B075C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974" y="3091266"/>
            <a:ext cx="1150855" cy="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47264EA-4F47-456D-A89E-FA2482AC39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13" y="4240605"/>
            <a:ext cx="833906" cy="77206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0B04E85-94F8-48AF-9475-22AF20C3EDA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06" y="4240605"/>
            <a:ext cx="772067" cy="7720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F417F32-145D-47A1-90BA-B66B302F7B0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40" y="3175731"/>
            <a:ext cx="865763" cy="86576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82" y="3385177"/>
            <a:ext cx="1203225" cy="46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944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6879" y="1807631"/>
            <a:ext cx="598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Q&amp;A</a:t>
            </a:r>
            <a:endParaRPr lang="ko-KR" altLang="en-US" sz="105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709518" y="4711816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  <a:endParaRPr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452236" y="2324852"/>
            <a:ext cx="12875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시연</a:t>
            </a:r>
            <a:endParaRPr lang="en-US" altLang="ko-KR" sz="44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4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</a:t>
            </a:r>
            <a:endParaRPr lang="en-US" altLang="ko-KR" sz="44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en-US" altLang="ko-KR" sz="4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 </a:t>
            </a:r>
            <a:r>
              <a:rPr lang="en-US" altLang="ko-KR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&amp; A</a:t>
            </a:r>
            <a:endParaRPr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7036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901349" y="2517170"/>
            <a:ext cx="6389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QUESTION</a:t>
            </a:r>
            <a:endParaRPr lang="ko-KR" altLang="en-US" sz="9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6841F6-140F-4AED-B9DE-B40C2DCB3153}"/>
              </a:ext>
            </a:extLst>
          </p:cNvPr>
          <p:cNvCxnSpPr>
            <a:cxnSpLocks/>
          </p:cNvCxnSpPr>
          <p:nvPr/>
        </p:nvCxnSpPr>
        <p:spPr>
          <a:xfrm>
            <a:off x="3059531" y="2593370"/>
            <a:ext cx="6072938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1F079E-084A-44D3-8B35-ED6C7781B6DC}"/>
              </a:ext>
            </a:extLst>
          </p:cNvPr>
          <p:cNvCxnSpPr>
            <a:cxnSpLocks/>
          </p:cNvCxnSpPr>
          <p:nvPr/>
        </p:nvCxnSpPr>
        <p:spPr>
          <a:xfrm>
            <a:off x="3059531" y="3901470"/>
            <a:ext cx="6072938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3545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3563198" y="2631470"/>
            <a:ext cx="50656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THANK YOU</a:t>
            </a:r>
            <a:endParaRPr lang="ko-KR" altLang="en-US" sz="6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19B94-DCEF-4C90-834E-6944BF93289B}"/>
              </a:ext>
            </a:extLst>
          </p:cNvPr>
          <p:cNvSpPr txBox="1"/>
          <p:nvPr/>
        </p:nvSpPr>
        <p:spPr>
          <a:xfrm>
            <a:off x="4694022" y="3625166"/>
            <a:ext cx="2803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끝까지 봐주셔서 감사합니다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709524" y="6023020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716E75-B3C9-4270-B81F-12057CC32BA6}"/>
              </a:ext>
            </a:extLst>
          </p:cNvPr>
          <p:cNvCxnSpPr>
            <a:cxnSpLocks/>
          </p:cNvCxnSpPr>
          <p:nvPr/>
        </p:nvCxnSpPr>
        <p:spPr>
          <a:xfrm>
            <a:off x="12063663" y="26187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B62810-E6D0-4B88-9414-0ECC84258ACE}"/>
              </a:ext>
            </a:extLst>
          </p:cNvPr>
          <p:cNvCxnSpPr>
            <a:cxnSpLocks/>
          </p:cNvCxnSpPr>
          <p:nvPr/>
        </p:nvCxnSpPr>
        <p:spPr>
          <a:xfrm>
            <a:off x="-128337" y="39268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984305-917F-4EDC-8DAF-A4601B27218C}"/>
              </a:ext>
            </a:extLst>
          </p:cNvPr>
          <p:cNvSpPr/>
          <p:nvPr/>
        </p:nvSpPr>
        <p:spPr>
          <a:xfrm>
            <a:off x="5842276" y="581209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6824CD-14AC-4CB4-8380-54E45B8512AF}"/>
              </a:ext>
            </a:extLst>
          </p:cNvPr>
          <p:cNvSpPr/>
          <p:nvPr/>
        </p:nvSpPr>
        <p:spPr>
          <a:xfrm>
            <a:off x="6150311" y="5812089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8F33AF-4777-4FE8-ABD1-9C35975BDFB8}"/>
              </a:ext>
            </a:extLst>
          </p:cNvPr>
          <p:cNvSpPr/>
          <p:nvPr/>
        </p:nvSpPr>
        <p:spPr>
          <a:xfrm>
            <a:off x="5545303" y="581209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2B6E24-DE51-456C-B29B-D6802FDA8177}"/>
              </a:ext>
            </a:extLst>
          </p:cNvPr>
          <p:cNvSpPr/>
          <p:nvPr/>
        </p:nvSpPr>
        <p:spPr>
          <a:xfrm>
            <a:off x="6447121" y="5812089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2416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3082045" y="3198168"/>
            <a:ext cx="736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순서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8756361" y="3259723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10A109-ACD0-457A-8900-F556BDC77631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DD4649-0D8E-438F-96EE-A1F985DCA9E7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8F1CE9-3D08-4352-B741-BDCD659B1347}"/>
              </a:ext>
            </a:extLst>
          </p:cNvPr>
          <p:cNvSpPr/>
          <p:nvPr/>
        </p:nvSpPr>
        <p:spPr>
          <a:xfrm>
            <a:off x="5239920" y="3036705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42F680-4A35-46C0-8CC5-C34F81C0706F}"/>
              </a:ext>
            </a:extLst>
          </p:cNvPr>
          <p:cNvSpPr/>
          <p:nvPr/>
        </p:nvSpPr>
        <p:spPr>
          <a:xfrm>
            <a:off x="5239920" y="2297833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DE0672-BE99-42CF-9B5E-592996F5ADEA}"/>
              </a:ext>
            </a:extLst>
          </p:cNvPr>
          <p:cNvSpPr/>
          <p:nvPr/>
        </p:nvSpPr>
        <p:spPr>
          <a:xfrm>
            <a:off x="5239920" y="3775577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26E33-B7A4-426D-B322-513B93AC0227}"/>
              </a:ext>
            </a:extLst>
          </p:cNvPr>
          <p:cNvSpPr/>
          <p:nvPr/>
        </p:nvSpPr>
        <p:spPr>
          <a:xfrm>
            <a:off x="5239920" y="4514449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BE08A-32B6-443A-B737-A57D10520E1C}"/>
              </a:ext>
            </a:extLst>
          </p:cNvPr>
          <p:cNvSpPr txBox="1"/>
          <p:nvPr/>
        </p:nvSpPr>
        <p:spPr>
          <a:xfrm>
            <a:off x="6235928" y="2193734"/>
            <a:ext cx="5084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53BF22-803E-4A35-9D9A-D8FCC199DFD8}"/>
              </a:ext>
            </a:extLst>
          </p:cNvPr>
          <p:cNvSpPr txBox="1"/>
          <p:nvPr/>
        </p:nvSpPr>
        <p:spPr>
          <a:xfrm>
            <a:off x="6235928" y="2932606"/>
            <a:ext cx="670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흐름도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CBAFC6-1735-4D78-A34B-1902BAF40104}"/>
              </a:ext>
            </a:extLst>
          </p:cNvPr>
          <p:cNvSpPr txBox="1"/>
          <p:nvPr/>
        </p:nvSpPr>
        <p:spPr>
          <a:xfrm>
            <a:off x="6235928" y="3671478"/>
            <a:ext cx="8322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팀원소개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20D2E-ED9B-4FE6-B09C-4226651EE70D}"/>
              </a:ext>
            </a:extLst>
          </p:cNvPr>
          <p:cNvSpPr txBox="1"/>
          <p:nvPr/>
        </p:nvSpPr>
        <p:spPr>
          <a:xfrm>
            <a:off x="6235928" y="4410350"/>
            <a:ext cx="598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Q&amp;A</a:t>
            </a:r>
            <a:endParaRPr lang="ko-KR" altLang="en-US" sz="105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4374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841765" y="1807631"/>
            <a:ext cx="5084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490708" y="4711816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186137" y="2705725"/>
            <a:ext cx="18197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분류별</a:t>
            </a:r>
            <a:endParaRPr lang="en-US" altLang="ko-KR" sz="4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44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생존률</a:t>
            </a:r>
            <a:endParaRPr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688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880237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A3D15-96F4-45F8-A26A-4895167AF36C}"/>
              </a:ext>
            </a:extLst>
          </p:cNvPr>
          <p:cNvSpPr txBox="1"/>
          <p:nvPr/>
        </p:nvSpPr>
        <p:spPr>
          <a:xfrm>
            <a:off x="2759173" y="2014405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스토리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2361313" y="2262048"/>
            <a:ext cx="421952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252E6C-7560-45F7-A399-D997DE0D712F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B39041-6ECD-4E20-9A07-02471C55BF7C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80B1D3-D8B1-4586-93C5-B832EDF0B1C2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5676D2-E705-4293-8356-180C49E6DA30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327828-5B47-8BCD-44A4-5ED5C058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39" y="2509692"/>
            <a:ext cx="6286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E497D4A-D268-AA5F-DA5A-9887154C3BE8}"/>
              </a:ext>
            </a:extLst>
          </p:cNvPr>
          <p:cNvSpPr txBox="1"/>
          <p:nvPr/>
        </p:nvSpPr>
        <p:spPr>
          <a:xfrm>
            <a:off x="7262741" y="2352959"/>
            <a:ext cx="4113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 </a:t>
            </a:r>
            <a:r>
              <a:rPr lang="en-US" altLang="ko-KR" dirty="0"/>
              <a:t>13,000</a:t>
            </a:r>
            <a:r>
              <a:rPr lang="ko-KR" altLang="en-US" dirty="0"/>
              <a:t>명의 승객이 탑승한</a:t>
            </a:r>
            <a:r>
              <a:rPr lang="en-US" altLang="ko-KR" dirty="0"/>
              <a:t> </a:t>
            </a:r>
            <a:r>
              <a:rPr lang="ko-KR" altLang="en-US" dirty="0"/>
              <a:t>우주여객선이</a:t>
            </a:r>
            <a:r>
              <a:rPr lang="en-US" altLang="ko-KR" dirty="0"/>
              <a:t> 3</a:t>
            </a:r>
            <a:r>
              <a:rPr lang="ko-KR" altLang="en-US" dirty="0"/>
              <a:t>개의 외계행성으로 이민자를 수송하기 시작했다</a:t>
            </a:r>
            <a:r>
              <a:rPr lang="en-US" altLang="ko-KR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75B784-CD08-BC9F-308B-E947DC76B99F}"/>
              </a:ext>
            </a:extLst>
          </p:cNvPr>
          <p:cNvSpPr txBox="1"/>
          <p:nvPr/>
        </p:nvSpPr>
        <p:spPr>
          <a:xfrm>
            <a:off x="7262741" y="5043968"/>
            <a:ext cx="411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어떤 승객이 다른 차원으로 이동 되었는지 예측해 보자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C8469-FEC2-4C46-8669-FE9EFA9C40F7}"/>
              </a:ext>
            </a:extLst>
          </p:cNvPr>
          <p:cNvSpPr txBox="1"/>
          <p:nvPr/>
        </p:nvSpPr>
        <p:spPr>
          <a:xfrm>
            <a:off x="7262741" y="3434628"/>
            <a:ext cx="4113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행성으로 향하던 중</a:t>
            </a:r>
            <a:r>
              <a:rPr lang="en-US" altLang="ko-KR" dirty="0"/>
              <a:t>, </a:t>
            </a:r>
            <a:r>
              <a:rPr lang="ko-KR" altLang="en-US" dirty="0"/>
              <a:t>우주선이 시공간 변칙성과 충돌 하였다</a:t>
            </a:r>
            <a:r>
              <a:rPr lang="en-US" altLang="ko-KR" dirty="0"/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D97485-E234-7DC1-B15F-AB77E57125FD}"/>
              </a:ext>
            </a:extLst>
          </p:cNvPr>
          <p:cNvSpPr txBox="1"/>
          <p:nvPr/>
        </p:nvSpPr>
        <p:spPr>
          <a:xfrm>
            <a:off x="7262742" y="4239298"/>
            <a:ext cx="411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안타깝게도 그로 인해 승객의 절반 이상이 다른 차원으로 이동되었다</a:t>
            </a:r>
            <a:r>
              <a:rPr lang="en-US" altLang="ko-KR" dirty="0"/>
              <a:t>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9AE529-E346-E56A-A89A-593478485F76}"/>
              </a:ext>
            </a:extLst>
          </p:cNvPr>
          <p:cNvSpPr txBox="1"/>
          <p:nvPr/>
        </p:nvSpPr>
        <p:spPr>
          <a:xfrm>
            <a:off x="2912466" y="1083749"/>
            <a:ext cx="63670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Predict which passengers are transported to an alternate dimension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28910-F729-6439-FDE3-4A75DDE350A2}"/>
              </a:ext>
            </a:extLst>
          </p:cNvPr>
          <p:cNvSpPr txBox="1"/>
          <p:nvPr/>
        </p:nvSpPr>
        <p:spPr>
          <a:xfrm>
            <a:off x="3903731" y="583606"/>
            <a:ext cx="438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다른 차원으로 이동된 승객 예측</a:t>
            </a:r>
          </a:p>
        </p:txBody>
      </p:sp>
    </p:spTree>
    <p:extLst>
      <p:ext uri="{BB962C8B-B14F-4D97-AF65-F5344CB8AC3E}">
        <p14:creationId xmlns:p14="http://schemas.microsoft.com/office/powerpoint/2010/main" val="33629541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880237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252E6C-7560-45F7-A399-D997DE0D712F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B39041-6ECD-4E20-9A07-02471C55BF7C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80B1D3-D8B1-4586-93C5-B832EDF0B1C2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5676D2-E705-4293-8356-180C49E6DA30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9AE529-E346-E56A-A89A-593478485F76}"/>
              </a:ext>
            </a:extLst>
          </p:cNvPr>
          <p:cNvSpPr txBox="1"/>
          <p:nvPr/>
        </p:nvSpPr>
        <p:spPr>
          <a:xfrm>
            <a:off x="2912466" y="1083749"/>
            <a:ext cx="63670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Predict which passengers are transported to an alternate dimension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28910-F729-6439-FDE3-4A75DDE350A2}"/>
              </a:ext>
            </a:extLst>
          </p:cNvPr>
          <p:cNvSpPr txBox="1"/>
          <p:nvPr/>
        </p:nvSpPr>
        <p:spPr>
          <a:xfrm>
            <a:off x="3903731" y="583606"/>
            <a:ext cx="438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다른 차원으로 이동된 승객 예측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4" y="1406914"/>
            <a:ext cx="4976291" cy="43212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95" y="1406914"/>
            <a:ext cx="4907705" cy="43212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DC8839-9377-CCA8-219A-1DB71B058B91}"/>
              </a:ext>
            </a:extLst>
          </p:cNvPr>
          <p:cNvSpPr txBox="1"/>
          <p:nvPr/>
        </p:nvSpPr>
        <p:spPr>
          <a:xfrm>
            <a:off x="2440760" y="5917939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훈련 </a:t>
            </a:r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데이터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C8839-9377-CCA8-219A-1DB71B058B91}"/>
              </a:ext>
            </a:extLst>
          </p:cNvPr>
          <p:cNvSpPr txBox="1"/>
          <p:nvPr/>
        </p:nvSpPr>
        <p:spPr>
          <a:xfrm>
            <a:off x="8280833" y="5893458"/>
            <a:ext cx="1338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테스트 데이터</a:t>
            </a:r>
            <a:endParaRPr lang="ko-KR" altLang="en-US" sz="16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4138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912466" y="1083749"/>
            <a:ext cx="63670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Predict which passengers are transported to an alternate dimension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3903731" y="583606"/>
            <a:ext cx="438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다른 차원으로 이동된 승객 예측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3664E-CDDB-D5A5-0EAA-29C53A95D594}"/>
              </a:ext>
            </a:extLst>
          </p:cNvPr>
          <p:cNvSpPr txBox="1"/>
          <p:nvPr/>
        </p:nvSpPr>
        <p:spPr>
          <a:xfrm>
            <a:off x="3022077" y="1610978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훈련 데이터에서 각 속성에 따른 이동률 비교 테이블 구현</a:t>
            </a:r>
            <a:endParaRPr lang="en-US" altLang="ko-KR" sz="1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DC8839-9377-CCA8-219A-1DB71B058B91}"/>
              </a:ext>
            </a:extLst>
          </p:cNvPr>
          <p:cNvSpPr txBox="1"/>
          <p:nvPr/>
        </p:nvSpPr>
        <p:spPr>
          <a:xfrm>
            <a:off x="4491228" y="5850591"/>
            <a:ext cx="3209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훈련 데이터의  승객 이동여부 비교 그래프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65" y="1980310"/>
            <a:ext cx="593366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392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912466" y="1083749"/>
            <a:ext cx="63670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Predict which passengers are transported to an alternate dimension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A3D15-96F4-45F8-A26A-4895167AF36C}"/>
              </a:ext>
            </a:extLst>
          </p:cNvPr>
          <p:cNvSpPr txBox="1"/>
          <p:nvPr/>
        </p:nvSpPr>
        <p:spPr>
          <a:xfrm>
            <a:off x="2783265" y="1398763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목적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2361313" y="1568040"/>
            <a:ext cx="421952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3903731" y="583606"/>
            <a:ext cx="438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다른 차원으로 이동된 승객 예측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3664E-CDDB-D5A5-0EAA-29C53A95D594}"/>
              </a:ext>
            </a:extLst>
          </p:cNvPr>
          <p:cNvSpPr txBox="1"/>
          <p:nvPr/>
        </p:nvSpPr>
        <p:spPr>
          <a:xfrm>
            <a:off x="2222181" y="1737880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/>
              <a:t>훈련 데이터에서 </a:t>
            </a:r>
            <a:r>
              <a:rPr lang="ko-KR" altLang="en-US" sz="1800" b="1" dirty="0" err="1" smtClean="0"/>
              <a:t>각속성에</a:t>
            </a:r>
            <a:r>
              <a:rPr lang="ko-KR" altLang="en-US" sz="1800" b="1" dirty="0" smtClean="0"/>
              <a:t> </a:t>
            </a:r>
            <a:r>
              <a:rPr lang="ko-KR" altLang="en-US" sz="1800" b="1" dirty="0"/>
              <a:t>따른 생존율 비교 테이블 구현</a:t>
            </a:r>
            <a:endParaRPr lang="en-US" altLang="ko-KR" sz="1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FB150-DC0C-95A9-826E-66C51A7D53BD}"/>
              </a:ext>
            </a:extLst>
          </p:cNvPr>
          <p:cNvSpPr txBox="1"/>
          <p:nvPr/>
        </p:nvSpPr>
        <p:spPr>
          <a:xfrm>
            <a:off x="1675513" y="6132222"/>
            <a:ext cx="3325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승객의 출신지 별 이동여부 비교 그래프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028A32-2BFA-9E83-5F14-A53EFF01E3B1}"/>
              </a:ext>
            </a:extLst>
          </p:cNvPr>
          <p:cNvSpPr txBox="1"/>
          <p:nvPr/>
        </p:nvSpPr>
        <p:spPr>
          <a:xfrm>
            <a:off x="7736207" y="6109363"/>
            <a:ext cx="26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동면 여부 별 이동여부 비교 그래프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66341"/>
            <a:ext cx="3060394" cy="36079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840" y="2277051"/>
            <a:ext cx="3283319" cy="36223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420" y="2712626"/>
            <a:ext cx="3051580" cy="9096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862" y="3717678"/>
            <a:ext cx="2495424" cy="184545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7492" y="2533562"/>
            <a:ext cx="3002744" cy="9672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8999" y="3676709"/>
            <a:ext cx="2368489" cy="19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578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912466" y="1083749"/>
            <a:ext cx="63670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b="1" i="0" dirty="0">
                <a:effectLst/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Predict which passengers are transported to an alternate dimension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880236" y="291212"/>
            <a:ext cx="4315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A3D15-96F4-45F8-A26A-4895167AF36C}"/>
              </a:ext>
            </a:extLst>
          </p:cNvPr>
          <p:cNvSpPr txBox="1"/>
          <p:nvPr/>
        </p:nvSpPr>
        <p:spPr>
          <a:xfrm>
            <a:off x="2763261" y="1397936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목적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D14E339-2BF1-4287-9B5A-A2BD524BC046}"/>
              </a:ext>
            </a:extLst>
          </p:cNvPr>
          <p:cNvCxnSpPr>
            <a:cxnSpLocks/>
          </p:cNvCxnSpPr>
          <p:nvPr/>
        </p:nvCxnSpPr>
        <p:spPr>
          <a:xfrm>
            <a:off x="2341309" y="1567213"/>
            <a:ext cx="421952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3903731" y="583606"/>
            <a:ext cx="4384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다른 차원으로 이동된 승객 예측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F729F-9896-4B56-8321-A9274A190D3C}"/>
              </a:ext>
            </a:extLst>
          </p:cNvPr>
          <p:cNvSpPr txBox="1"/>
          <p:nvPr/>
        </p:nvSpPr>
        <p:spPr>
          <a:xfrm>
            <a:off x="5490707" y="636906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라스트댄스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7CFFC7-2F55-43AF-910C-E3E6E44336BE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EE0CFC-FC2C-46B0-9EC2-746D312F589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2C964-4AFF-4892-A042-D28BC133D6F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03664E-CDDB-D5A5-0EAA-29C53A95D594}"/>
              </a:ext>
            </a:extLst>
          </p:cNvPr>
          <p:cNvSpPr txBox="1"/>
          <p:nvPr/>
        </p:nvSpPr>
        <p:spPr>
          <a:xfrm>
            <a:off x="2341309" y="1710134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/>
              <a:t>훈련 데이터에서 </a:t>
            </a:r>
            <a:r>
              <a:rPr lang="ko-KR" altLang="en-US" b="1" dirty="0" err="1"/>
              <a:t>각속성에</a:t>
            </a:r>
            <a:r>
              <a:rPr lang="ko-KR" altLang="en-US" b="1" dirty="0"/>
              <a:t> </a:t>
            </a:r>
            <a:r>
              <a:rPr lang="ko-KR" altLang="en-US" sz="1800" b="1" dirty="0"/>
              <a:t>따른 생존율 비교 테이블 구현</a:t>
            </a:r>
            <a:endParaRPr lang="en-US" altLang="ko-KR" sz="1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028A32-2BFA-9E83-5F14-A53EFF01E3B1}"/>
              </a:ext>
            </a:extLst>
          </p:cNvPr>
          <p:cNvSpPr txBox="1"/>
          <p:nvPr/>
        </p:nvSpPr>
        <p:spPr>
          <a:xfrm>
            <a:off x="7739489" y="6040069"/>
            <a:ext cx="261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VIP </a:t>
            </a:r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여부 별이동여부 비교 그래프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28A32-2BFA-9E83-5F14-A53EFF01E3B1}"/>
              </a:ext>
            </a:extLst>
          </p:cNvPr>
          <p:cNvSpPr txBox="1"/>
          <p:nvPr/>
        </p:nvSpPr>
        <p:spPr>
          <a:xfrm>
            <a:off x="1698932" y="6080138"/>
            <a:ext cx="2753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목적지 별 이동여부 비교 그래프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" y="2119587"/>
            <a:ext cx="3002025" cy="3617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236" y="2145485"/>
            <a:ext cx="3226616" cy="35916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465" y="2498644"/>
            <a:ext cx="3083745" cy="877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723" y="3710652"/>
            <a:ext cx="2500129" cy="19503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236" y="3700957"/>
            <a:ext cx="2140531" cy="196000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303" y="2609312"/>
            <a:ext cx="3095036" cy="7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648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sz="1500" b="1" i="0" dirty="0">
            <a:effectLst/>
            <a:latin typeface="Noto Sans CJK KR Light" panose="020B0300000000000000" pitchFamily="34" charset="-127"/>
            <a:ea typeface="Noto Sans CJK KR Light" panose="020B03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1375</Words>
  <Application>Microsoft Office PowerPoint</Application>
  <PresentationFormat>와이드스크린</PresentationFormat>
  <Paragraphs>205</Paragraphs>
  <Slides>29</Slides>
  <Notes>28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Noto Sans CJK KR Black</vt:lpstr>
      <vt:lpstr>Noto Sans CJK KR Light</vt:lpstr>
      <vt:lpstr>tvN 즐거운이야기 Medium</vt:lpstr>
      <vt:lpstr>맑은 고딕</vt:lpstr>
      <vt:lpstr>에스코어 드림 9 Black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PPT PROJECT</dc:creator>
  <cp:lastModifiedBy>최원석</cp:lastModifiedBy>
  <cp:revision>84</cp:revision>
  <dcterms:created xsi:type="dcterms:W3CDTF">2020-04-21T04:25:53Z</dcterms:created>
  <dcterms:modified xsi:type="dcterms:W3CDTF">2022-08-16T16:21:41Z</dcterms:modified>
</cp:coreProperties>
</file>